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95" r:id="rId3"/>
    <p:sldId id="282" r:id="rId4"/>
    <p:sldId id="258" r:id="rId5"/>
    <p:sldId id="259" r:id="rId6"/>
    <p:sldId id="264" r:id="rId7"/>
    <p:sldId id="276" r:id="rId8"/>
    <p:sldId id="265" r:id="rId9"/>
    <p:sldId id="260" r:id="rId10"/>
    <p:sldId id="261" r:id="rId11"/>
    <p:sldId id="262" r:id="rId12"/>
    <p:sldId id="263" r:id="rId13"/>
    <p:sldId id="267" r:id="rId14"/>
    <p:sldId id="268" r:id="rId15"/>
    <p:sldId id="270" r:id="rId16"/>
    <p:sldId id="271" r:id="rId17"/>
    <p:sldId id="272" r:id="rId18"/>
    <p:sldId id="273" r:id="rId19"/>
    <p:sldId id="274" r:id="rId20"/>
    <p:sldId id="275" r:id="rId21"/>
    <p:sldId id="277" r:id="rId22"/>
    <p:sldId id="278" r:id="rId23"/>
    <p:sldId id="279" r:id="rId24"/>
    <p:sldId id="280" r:id="rId25"/>
    <p:sldId id="281"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6" r:id="rId39"/>
    <p:sldId id="297" r:id="rId40"/>
    <p:sldId id="298" r:id="rId41"/>
    <p:sldId id="299" r:id="rId42"/>
    <p:sldId id="300" r:id="rId4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449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451" autoAdjust="0"/>
  </p:normalViewPr>
  <p:slideViewPr>
    <p:cSldViewPr>
      <p:cViewPr varScale="1">
        <p:scale>
          <a:sx n="68" d="100"/>
          <a:sy n="68" d="100"/>
        </p:scale>
        <p:origin x="-1446" y="-108"/>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A96689-7616-4A43-80D0-0CDDEBC0C5A9}"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xmlns="" val="3564373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C9672C-ECD4-4D4B-892F-C432111BB15F}"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xmlns="" val="4144930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2E4B00-B196-494F-8C47-22F6110C1F06}"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xmlns="" val="3146949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887176-D200-4CC7-87CF-65C70A5BC227}"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xmlns="" val="560156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F41A46-3902-4991-8193-1F223D8B7EB3}"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xmlns="" val="2215475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25EAD6-4252-4E51-B024-C7753CDBB46D}"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xmlns="" val="2198143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2A199E6-CD31-4CAD-98FB-BAD173B66CBD}"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xmlns="" val="1648942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6018DC5-8119-4820-8CDF-491894B20518}"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xmlns="" val="2112697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8E2C0C3-25E0-4424-AC21-8DB889E8303E}"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xmlns="" val="2615820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9C5BE6-79B5-4D2B-9C9E-F7E20D133482}"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xmlns="" val="824838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48B51F3-D477-4BC5-8EF0-F7479E88426A}"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xmlns="" val="2751944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ru-RU" altLang="ru-R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ru-RU" altLang="ru-R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EE476471-49DF-41AE-A81C-2FA65C2D381A}" type="slidenum">
              <a:rPr lang="ru-RU" altLang="ru-RU">
                <a:solidFill>
                  <a:srgbClr val="000000"/>
                </a:solidFill>
              </a:rPr>
              <a:pPr fontAlgn="base">
                <a:spcBef>
                  <a:spcPct val="0"/>
                </a:spcBef>
                <a:spcAft>
                  <a:spcPct val="0"/>
                </a:spcAft>
                <a:defRPr/>
              </a:pPr>
              <a:t>‹#›</a:t>
            </a:fld>
            <a:endParaRPr lang="ru-RU" altLang="ru-RU">
              <a:solidFill>
                <a:srgbClr val="000000"/>
              </a:solidFill>
            </a:endParaRPr>
          </a:p>
        </p:txBody>
      </p:sp>
    </p:spTree>
    <p:extLst>
      <p:ext uri="{BB962C8B-B14F-4D97-AF65-F5344CB8AC3E}">
        <p14:creationId xmlns:p14="http://schemas.microsoft.com/office/powerpoint/2010/main" xmlns="" val="26224365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hyperlink" Target="http://vetert.ru/rossiya/volgograd/"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hyperlink" Target="https://ru.wikipedia.org/wiki/%D0%9F%D0%BB%D0%BE%D0%B2%D0%B4%D0%B8%D0%B2" TargetMode="External"/><Relationship Id="rId13" Type="http://schemas.openxmlformats.org/officeDocument/2006/relationships/hyperlink" Target="https://ru.wikipedia.org/wiki/1989_%D0%B3%D0%BE%D0%B4" TargetMode="External"/><Relationship Id="rId3" Type="http://schemas.openxmlformats.org/officeDocument/2006/relationships/image" Target="../media/image31.jpeg"/><Relationship Id="rId7" Type="http://schemas.openxmlformats.org/officeDocument/2006/relationships/hyperlink" Target="https://ru.wikipedia.org/wiki/%D0%91%D0%BE%D0%BB%D0%B3%D0%B0%D1%80%D0%B8%D1%8F" TargetMode="External"/><Relationship Id="rId12" Type="http://schemas.openxmlformats.org/officeDocument/2006/relationships/hyperlink" Target="https://ru.wikipedia.org/wiki/%D0%90%D0%BB%D1%91%D1%88%D0%B0_(%D0%BF%D0%B5%D1%81%D0%BD%D1%8F)" TargetMode="External"/><Relationship Id="rId2"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hyperlink" Target="https://ru.wikipedia.org/wiki/%D0%A1%D0%BE%D0%BB%D0%B4%D0%B0%D1%82" TargetMode="External"/><Relationship Id="rId11" Type="http://schemas.openxmlformats.org/officeDocument/2006/relationships/hyperlink" Target="https://ru.wikipedia.org/wiki/%D0%9A%D0%BE%D0%BB%D0%BC%D0%B0%D0%BD%D0%BE%D0%B2%D1%81%D0%BA%D0%B8%D0%B9,_%D0%AD%D0%B4%D1%83%D0%B0%D1%80%D0%B4_%D0%A1%D0%B0%D0%B2%D0%B5%D0%BB%D1%8C%D0%B5%D0%B2%D0%B8%D1%87" TargetMode="External"/><Relationship Id="rId5" Type="http://schemas.openxmlformats.org/officeDocument/2006/relationships/hyperlink" Target="https://ru.wikipedia.org/wiki/%D0%A1%D0%A1%D0%A1%D0%A0" TargetMode="External"/><Relationship Id="rId10" Type="http://schemas.openxmlformats.org/officeDocument/2006/relationships/hyperlink" Target="https://ru.wikipedia.org/wiki/%D0%92%D0%B0%D0%BD%D1%88%D0%B5%D0%BD%D0%BA%D0%B8%D0%BD,_%D0%9A%D0%BE%D0%BD%D1%81%D1%82%D0%B0%D0%BD%D1%82%D0%B8%D0%BD_%D0%AF%D0%BA%D0%BE%D0%B2%D0%BB%D0%B5%D0%B2%D0%B8%D1%87" TargetMode="External"/><Relationship Id="rId4" Type="http://schemas.openxmlformats.org/officeDocument/2006/relationships/hyperlink" Target="https://ru.wikipedia.org/wiki/%D0%9F%D0%B0%D0%BC%D1%8F%D1%82%D0%BD%D0%B8%D0%BA" TargetMode="External"/><Relationship Id="rId9" Type="http://schemas.openxmlformats.org/officeDocument/2006/relationships/hyperlink" Target="https://ru.wikipedia.org/wiki/1966_%D0%B3%D0%BE%D0%B4"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ru.wikipedia.org/wiki/%D0%9C%D0%BE%D0%BD%D1%83%D0%BC%D0%B5%D0%BD%D1%82" TargetMode="External"/><Relationship Id="rId2" Type="http://schemas.openxmlformats.org/officeDocument/2006/relationships/image" Target="../media/image35.jpeg"/><Relationship Id="rId1" Type="http://schemas.openxmlformats.org/officeDocument/2006/relationships/slideLayout" Target="../slideLayouts/slideLayout1.xml"/><Relationship Id="rId5" Type="http://schemas.openxmlformats.org/officeDocument/2006/relationships/hyperlink" Target="https://ru.wikipedia.org/wiki/%D0%A2%D1%80%D0%B5%D0%BF%D1%82%D0%BE%D0%B2-%D0%BF%D0%B0%D1%80%D0%BA" TargetMode="External"/><Relationship Id="rId4" Type="http://schemas.openxmlformats.org/officeDocument/2006/relationships/hyperlink" Target="https://ru.wikipedia.org/wiki/%D0%91%D0%B5%D1%80%D0%BB%D0%B8%D0%BD"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hyperlink" Target="https://ru.wikipedia.org/wiki/22_%D0%BC%D0%B0%D1%80%D1%82%D0%B0" TargetMode="External"/><Relationship Id="rId7" Type="http://schemas.openxmlformats.org/officeDocument/2006/relationships/image" Target="../media/image37.jpeg"/><Relationship Id="rId2" Type="http://schemas.openxmlformats.org/officeDocument/2006/relationships/hyperlink" Target="https://ru.wikipedia.org/wiki/%D0%91%D0%B5%D0%BB%D0%BE%D1%80%D1%83%D1%81%D1%81%D0%B8%D1%8F" TargetMode="External"/><Relationship Id="rId1" Type="http://schemas.openxmlformats.org/officeDocument/2006/relationships/slideLayout" Target="../slideLayouts/slideLayout1.xml"/><Relationship Id="rId6" Type="http://schemas.openxmlformats.org/officeDocument/2006/relationships/hyperlink" Target="https://ru.wikipedia.org/wiki/%D0%A1%D0%A1%D0%A1%D0%A0" TargetMode="External"/><Relationship Id="rId5" Type="http://schemas.openxmlformats.org/officeDocument/2006/relationships/hyperlink" Target="https://ru.wikipedia.org/wiki/%D0%9C%D0%B5%D0%BC%D0%BE%D1%80%D0%B8%D0%B0%D0%BB%D1%8C%D0%BD%D1%8B%D0%B9_%D0%BA%D0%BE%D0%BC%D0%BF%D0%BB%D0%B5%D0%BA%D1%81" TargetMode="External"/><Relationship Id="rId4" Type="http://schemas.openxmlformats.org/officeDocument/2006/relationships/hyperlink" Target="https://ru.wikipedia.org/wiki/1943_%D0%B3%D0%BE%D0%B4" TargetMode="External"/><Relationship Id="rId9" Type="http://schemas.openxmlformats.org/officeDocument/2006/relationships/image" Target="../media/image39.jpeg"/></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s://ru.wikipedia.org/wiki/%D0%91%D1%8B%D0%BA%D0%BE%D0%B2,_%D0%9B%D0%B5%D0%BE%D0%BD%D0%B8%D0%B4_%D0%A4%D1%91%D0%B4%D0%BE%D1%80%D0%BE%D0%B2%D0%B8%D1%87" TargetMode="External"/><Relationship Id="rId7" Type="http://schemas.openxmlformats.org/officeDocument/2006/relationships/image" Target="../media/image43.jpeg"/><Relationship Id="rId2" Type="http://schemas.openxmlformats.org/officeDocument/2006/relationships/hyperlink" Target="https://ru.wikipedia.org/wiki/%D0%9F%D0%B0%D1%80%D0%BA_%D0%92%D0%B5%D1%87%D0%BD%D0%BE%D0%B9_%D0%A1%D0%BB%D0%B0%D0%B2%D1%8B" TargetMode="External"/><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hyperlink" Target="https://ru.wikipedia.org/wiki/%D0%92_%D0%B1%D0%BE%D0%B9_%D0%B8%D0%B4%D1%83%D1%82_%D0%BE%D0%B4%D0%BD%D0%B8_%C2%AB%D1%81%D1%82%D0%B0%D1%80%D0%B8%D0%BA%D0%B8%C2%BB_(%D1%84%D0%B8%D0%BB%D1%8C%D0%BC)"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volna.org/wp-content/uploads/2016/09/06-9-1024x768.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050" name="Rectangle 2"/>
          <p:cNvSpPr>
            <a:spLocks noGrp="1" noChangeArrowheads="1"/>
          </p:cNvSpPr>
          <p:nvPr>
            <p:ph type="ctrTitle"/>
          </p:nvPr>
        </p:nvSpPr>
        <p:spPr>
          <a:xfrm>
            <a:off x="2915816" y="908720"/>
            <a:ext cx="6049962" cy="4392613"/>
          </a:xfrm>
        </p:spPr>
        <p:txBody>
          <a:bodyPr/>
          <a:lstStyle/>
          <a:p>
            <a:pPr eaLnBrk="1" hangingPunct="1"/>
            <a:r>
              <a:rPr lang="ru-RU" altLang="ru-RU" sz="11500" b="1" dirty="0" smtClean="0">
                <a:solidFill>
                  <a:srgbClr val="860000"/>
                </a:solidFill>
                <a:cs typeface="Aharoni" pitchFamily="2" charset="-79"/>
              </a:rPr>
              <a:t>Память </a:t>
            </a:r>
            <a:br>
              <a:rPr lang="ru-RU" altLang="ru-RU" sz="11500" b="1" dirty="0" smtClean="0">
                <a:solidFill>
                  <a:srgbClr val="860000"/>
                </a:solidFill>
                <a:cs typeface="Aharoni" pitchFamily="2" charset="-79"/>
              </a:rPr>
            </a:br>
            <a:r>
              <a:rPr lang="ru-RU" altLang="ru-RU" sz="11500" b="1" dirty="0" smtClean="0">
                <a:solidFill>
                  <a:srgbClr val="860000"/>
                </a:solidFill>
                <a:cs typeface="Aharoni" pitchFamily="2" charset="-79"/>
              </a:rPr>
              <a:t>в камне</a:t>
            </a:r>
          </a:p>
        </p:txBody>
      </p:sp>
    </p:spTree>
    <p:extLst>
      <p:ext uri="{BB962C8B-B14F-4D97-AF65-F5344CB8AC3E}">
        <p14:creationId xmlns:p14="http://schemas.microsoft.com/office/powerpoint/2010/main" xmlns="" val="38219857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37837" y="3789040"/>
            <a:ext cx="7306163" cy="3200876"/>
          </a:xfrm>
          <a:prstGeom prst="rect">
            <a:avLst/>
          </a:prstGeom>
          <a:noFill/>
        </p:spPr>
        <p:txBody>
          <a:bodyPr wrap="square" rtlCol="0">
            <a:spAutoFit/>
          </a:bodyPr>
          <a:lstStyle/>
          <a:p>
            <a:pPr algn="ctr"/>
            <a:r>
              <a:rPr lang="ru-RU" sz="2400" u="sng" dirty="0" smtClean="0">
                <a:solidFill>
                  <a:srgbClr val="FF0000"/>
                </a:solidFill>
                <a:latin typeface="HelveticaNeue-Light"/>
              </a:rPr>
              <a:t>Монумент «Скорбящая мать» </a:t>
            </a:r>
            <a:r>
              <a:rPr lang="ru-RU" sz="2400" dirty="0" smtClean="0">
                <a:solidFill>
                  <a:srgbClr val="000000"/>
                </a:solidFill>
                <a:latin typeface="HelveticaNeue-Light"/>
              </a:rPr>
              <a:t>установлен в </a:t>
            </a:r>
          </a:p>
          <a:p>
            <a:pPr algn="ctr"/>
            <a:r>
              <a:rPr lang="ru-RU" sz="2400" dirty="0" smtClean="0">
                <a:solidFill>
                  <a:srgbClr val="000000"/>
                </a:solidFill>
                <a:latin typeface="HelveticaNeue-Light"/>
              </a:rPr>
              <a:t>г. Волгограде на вершине Мамаева Кургана.</a:t>
            </a:r>
          </a:p>
          <a:p>
            <a:pPr algn="ctr"/>
            <a:r>
              <a:rPr lang="ru-RU" sz="2400" i="1" dirty="0" smtClean="0">
                <a:solidFill>
                  <a:srgbClr val="000000"/>
                </a:solidFill>
                <a:latin typeface="HelveticaNeue-Light"/>
              </a:rPr>
              <a:t>Это </a:t>
            </a:r>
            <a:r>
              <a:rPr lang="ru-RU" sz="2400" i="1" dirty="0">
                <a:solidFill>
                  <a:srgbClr val="000000"/>
                </a:solidFill>
                <a:latin typeface="HelveticaNeue-Light"/>
              </a:rPr>
              <a:t>собирательный образ миллионов советских женщин, потерявших на войне своих близких – сына, мужа, отца. Склонившись, мать оплакивает погибшего, а вместе с ним – всех, отдавших жизнь во имя Победы.</a:t>
            </a:r>
            <a:br>
              <a:rPr lang="ru-RU" sz="2400" i="1" dirty="0">
                <a:solidFill>
                  <a:srgbClr val="000000"/>
                </a:solidFill>
                <a:latin typeface="HelveticaNeue-Light"/>
              </a:rPr>
            </a:br>
            <a:endParaRPr lang="ru-RU" sz="1600" i="1" dirty="0" smtClean="0"/>
          </a:p>
          <a:p>
            <a:endParaRPr lang="ru-RU" dirty="0"/>
          </a:p>
        </p:txBody>
      </p:sp>
      <p:pic>
        <p:nvPicPr>
          <p:cNvPr id="16386" name="Picture 2" descr="http://strana.ru/media/images/uploaded/gallery_promo21351752.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55776" y="116632"/>
            <a:ext cx="6353944" cy="352996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77912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descr="http://krasotyrossii.ru/wp-content/uploads/2016/03/%D0%9A%D0%BE%D0%BC%D0%BF%D0%BE%D0%B7%D0%B8%D1%86%D0%B8%D1%8F-%C2%AB%D0%9F%D0%B0%D0%BC%D1%8F%D1%82%D1%8C-%D0%BF%D0%BE%D0%BA%D0%BE%D0%BB%D0%B5%D0%BD%D0%B8%D0%B9%C2%BB-%D0%BD%D0%B0-%D0%9C%D0%B0%D0%BC%D0%B0%D0%B5%D0%B2%D0%BE%D0%BC-%D0%BA%D1%83%D1%80%D0%B3%D0%B0%D0%BD%D0%B5.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03648" y="116632"/>
            <a:ext cx="7557149" cy="504056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3" name="Прямоугольник 2"/>
          <p:cNvSpPr/>
          <p:nvPr/>
        </p:nvSpPr>
        <p:spPr>
          <a:xfrm>
            <a:off x="1954327" y="4941168"/>
            <a:ext cx="7006470" cy="175432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Композиция</a:t>
            </a:r>
          </a:p>
          <a:p>
            <a:pPr algn="ctr"/>
            <a:r>
              <a:rPr lang="ru-RU"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«Память поколений»</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xmlns="" val="3731463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55776" y="4221088"/>
            <a:ext cx="5904656" cy="2554545"/>
          </a:xfrm>
          <a:prstGeom prst="rect">
            <a:avLst/>
          </a:prstGeom>
        </p:spPr>
        <p:txBody>
          <a:bodyPr wrap="square">
            <a:spAutoFit/>
          </a:bodyPr>
          <a:lstStyle/>
          <a:p>
            <a:pPr algn="ctr"/>
            <a:r>
              <a:rPr lang="ru-RU" sz="2000" b="1" i="0" dirty="0" smtClean="0">
                <a:solidFill>
                  <a:srgbClr val="002060"/>
                </a:solidFill>
                <a:effectLst/>
                <a:latin typeface="Open Sans"/>
              </a:rPr>
              <a:t>На каменной стене изображено шествие - мужчины, женщины, дети несут цветы, венки и приспущенные знамена, чтобы отдать почести погибшим героям Сталинградской битвы. Композиция символизирует вечную память потомков, которые никогда не предадут забвению подвиг павших защитников города на Волге.</a:t>
            </a:r>
            <a:endParaRPr lang="ru-RU" sz="2000" b="1" dirty="0">
              <a:solidFill>
                <a:srgbClr val="002060"/>
              </a:solidFill>
            </a:endParaRPr>
          </a:p>
        </p:txBody>
      </p:sp>
      <p:pic>
        <p:nvPicPr>
          <p:cNvPr id="19460" name="Picture 4" descr="http://parusvlg.ru/wp-content/uploads/2016/06/2.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195736" y="116632"/>
            <a:ext cx="6375412" cy="4032448"/>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94775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www.pravda34.info/wp-content/uploads/2014/01/2001-10.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835696" y="260648"/>
            <a:ext cx="7121316" cy="4855443"/>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3" name="Прямоугольник 2"/>
          <p:cNvSpPr/>
          <p:nvPr/>
        </p:nvSpPr>
        <p:spPr>
          <a:xfrm>
            <a:off x="2339752" y="5118845"/>
            <a:ext cx="6431697" cy="175432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Площадь стоявших</a:t>
            </a:r>
          </a:p>
          <a:p>
            <a:pPr algn="ctr"/>
            <a:r>
              <a:rPr lang="ru-RU"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насмерть</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xmlns="" val="3366386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s.rdrom.ru/4/pubs/4483/25330/1221800.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07704" y="2132856"/>
            <a:ext cx="6943144" cy="460851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xmlns="">
                <a:solidFill>
                  <a:srgbClr val="FFFFFF"/>
                </a:solidFill>
              </a14:hiddenFill>
            </a:ext>
          </a:extLst>
        </p:spPr>
      </p:pic>
      <p:sp>
        <p:nvSpPr>
          <p:cNvPr id="2" name="Прямоугольник 1"/>
          <p:cNvSpPr/>
          <p:nvPr/>
        </p:nvSpPr>
        <p:spPr>
          <a:xfrm>
            <a:off x="2051720" y="116632"/>
            <a:ext cx="6912768" cy="2031325"/>
          </a:xfrm>
          <a:prstGeom prst="rect">
            <a:avLst/>
          </a:prstGeom>
        </p:spPr>
        <p:txBody>
          <a:bodyPr wrap="square">
            <a:spAutoFit/>
          </a:bodyPr>
          <a:lstStyle/>
          <a:p>
            <a:pPr algn="ctr"/>
            <a:r>
              <a:rPr lang="ru-RU" b="1" i="0" dirty="0" smtClean="0">
                <a:solidFill>
                  <a:srgbClr val="0070C0"/>
                </a:solidFill>
                <a:effectLst/>
                <a:latin typeface="Helvetica"/>
              </a:rPr>
              <a:t>Скальное основание монумента на Мамаевом кургане испещрено надписями: </a:t>
            </a:r>
            <a:r>
              <a:rPr lang="ru-RU" b="1" i="1" dirty="0" smtClean="0">
                <a:solidFill>
                  <a:srgbClr val="C00000"/>
                </a:solidFill>
                <a:effectLst/>
                <a:latin typeface="Helvetica"/>
              </a:rPr>
              <a:t>«Стоять насмерть», «За Волгой для нас земли нет», «Ни шагу назад!», «Каждый дом – это крепость», «Не посрамим священной памяти».</a:t>
            </a:r>
            <a:r>
              <a:rPr lang="ru-RU" b="1" i="0" dirty="0" smtClean="0">
                <a:solidFill>
                  <a:srgbClr val="C00000"/>
                </a:solidFill>
                <a:effectLst/>
                <a:latin typeface="Helvetica"/>
              </a:rPr>
              <a:t> </a:t>
            </a:r>
          </a:p>
          <a:p>
            <a:pPr algn="ctr"/>
            <a:r>
              <a:rPr lang="ru-RU" b="1" i="0" dirty="0" smtClean="0">
                <a:solidFill>
                  <a:srgbClr val="0070C0"/>
                </a:solidFill>
                <a:effectLst/>
                <a:latin typeface="Helvetica"/>
              </a:rPr>
              <a:t>Такими надписями солдаты покрывали стены обороняемых сооружений, с этими </a:t>
            </a:r>
          </a:p>
          <a:p>
            <a:pPr algn="ctr"/>
            <a:r>
              <a:rPr lang="ru-RU" b="1" i="0" dirty="0" smtClean="0">
                <a:solidFill>
                  <a:srgbClr val="0070C0"/>
                </a:solidFill>
                <a:effectLst/>
                <a:latin typeface="Helvetica"/>
              </a:rPr>
              <a:t>словами они шли в бой.</a:t>
            </a:r>
            <a:endParaRPr lang="ru-RU" b="1" dirty="0">
              <a:solidFill>
                <a:srgbClr val="0070C0"/>
              </a:solidFill>
            </a:endParaRPr>
          </a:p>
        </p:txBody>
      </p:sp>
    </p:spTree>
    <p:extLst>
      <p:ext uri="{BB962C8B-B14F-4D97-AF65-F5344CB8AC3E}">
        <p14:creationId xmlns:p14="http://schemas.microsoft.com/office/powerpoint/2010/main" xmlns="" val="2479222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img.aucland.ru/market-photos/346/d9857bfbe3KTqGNd.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63688" y="119740"/>
            <a:ext cx="7321933" cy="4896544"/>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3" name="Прямоугольник 2"/>
          <p:cNvSpPr/>
          <p:nvPr/>
        </p:nvSpPr>
        <p:spPr>
          <a:xfrm>
            <a:off x="3491880" y="5445224"/>
            <a:ext cx="4624407"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Стены-руины</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xmlns="" val="1787121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www.ruskompas.ru/albums/00223/qi0jy0nftj50ofl.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7504" y="0"/>
            <a:ext cx="5184576" cy="3456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xmlns="">
                <a:solidFill>
                  <a:srgbClr val="FFFFFF"/>
                </a:solidFill>
              </a14:hiddenFill>
            </a:ext>
          </a:extLst>
        </p:spPr>
      </p:pic>
      <p:pic>
        <p:nvPicPr>
          <p:cNvPr id="27652" name="Picture 4" descr="http://swalker.org/uploads/posts/2015-04/1428511910_swalker.org_30.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9469" y="3751515"/>
            <a:ext cx="5518522" cy="3030876"/>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2" name="Прямоугольник 1"/>
          <p:cNvSpPr/>
          <p:nvPr/>
        </p:nvSpPr>
        <p:spPr>
          <a:xfrm>
            <a:off x="5220072" y="116632"/>
            <a:ext cx="3874877" cy="6863417"/>
          </a:xfrm>
          <a:prstGeom prst="rect">
            <a:avLst/>
          </a:prstGeom>
        </p:spPr>
        <p:txBody>
          <a:bodyPr wrap="square">
            <a:spAutoFit/>
          </a:bodyPr>
          <a:lstStyle/>
          <a:p>
            <a:pPr algn="ctr"/>
            <a:r>
              <a:rPr lang="ru-RU" sz="2000" b="1" i="0" dirty="0" smtClean="0">
                <a:solidFill>
                  <a:srgbClr val="2A2A2A"/>
                </a:solidFill>
                <a:effectLst/>
                <a:latin typeface="Verdana"/>
              </a:rPr>
              <a:t>Стены-руины – словно отдельный эпизод из жизни воюющего </a:t>
            </a:r>
            <a:r>
              <a:rPr lang="ru-RU" sz="2000" b="1" i="0" u="none" strike="noStrike" dirty="0" smtClean="0">
                <a:solidFill>
                  <a:srgbClr val="1D64B0"/>
                </a:solidFill>
                <a:effectLst/>
                <a:latin typeface="Verdana"/>
                <a:hlinkClick r:id="rId4"/>
              </a:rPr>
              <a:t>Сталинграда</a:t>
            </a:r>
            <a:r>
              <a:rPr lang="ru-RU" sz="2000" b="1" i="0" dirty="0" smtClean="0">
                <a:solidFill>
                  <a:srgbClr val="2A2A2A"/>
                </a:solidFill>
                <a:effectLst/>
                <a:latin typeface="Verdana"/>
              </a:rPr>
              <a:t>, помогающий ощутить на себе весь ужас тех времен. </a:t>
            </a:r>
          </a:p>
          <a:p>
            <a:pPr algn="ctr"/>
            <a:r>
              <a:rPr lang="ru-RU" sz="2000" b="1" i="0" dirty="0" smtClean="0">
                <a:solidFill>
                  <a:srgbClr val="2A2A2A"/>
                </a:solidFill>
                <a:effectLst/>
                <a:latin typeface="Verdana"/>
              </a:rPr>
              <a:t>Две огромные каменные стены окружают зрителя с обеих сторон, нагнетая атмосферу военного Сталинграда. </a:t>
            </a:r>
            <a:r>
              <a:rPr lang="ru-RU" sz="2000" b="1" i="0" u="sng" dirty="0" smtClean="0">
                <a:solidFill>
                  <a:srgbClr val="FF0000"/>
                </a:solidFill>
                <a:effectLst/>
                <a:latin typeface="Verdana"/>
              </a:rPr>
              <a:t>Стены-руины на Мамаевом кургане </a:t>
            </a:r>
            <a:r>
              <a:rPr lang="ru-RU" sz="2000" b="1" i="0" dirty="0" smtClean="0">
                <a:solidFill>
                  <a:srgbClr val="2A2A2A"/>
                </a:solidFill>
                <a:effectLst/>
                <a:latin typeface="Verdana"/>
              </a:rPr>
              <a:t>выполнены в форме горельефа: фигуры солдат, орудий и танков, вырубленные в стенах, кажутся объемными и реалистичными</a:t>
            </a:r>
            <a:r>
              <a:rPr lang="ru-RU" sz="2000" b="0" i="0" dirty="0" smtClean="0">
                <a:solidFill>
                  <a:srgbClr val="2A2A2A"/>
                </a:solidFill>
                <a:effectLst/>
                <a:latin typeface="Verdana"/>
              </a:rPr>
              <a:t>.</a:t>
            </a:r>
            <a:r>
              <a:rPr lang="ru-RU" sz="2000" b="0" i="0" dirty="0" smtClean="0">
                <a:effectLst/>
                <a:latin typeface="Verdana"/>
              </a:rPr>
              <a:t/>
            </a:r>
            <a:br>
              <a:rPr lang="ru-RU" sz="2000" b="0" i="0" dirty="0" smtClean="0">
                <a:effectLst/>
                <a:latin typeface="Verdana"/>
              </a:rPr>
            </a:br>
            <a:endParaRPr lang="ru-RU" sz="2000" dirty="0"/>
          </a:p>
        </p:txBody>
      </p:sp>
    </p:spTree>
    <p:extLst>
      <p:ext uri="{BB962C8B-B14F-4D97-AF65-F5344CB8AC3E}">
        <p14:creationId xmlns:p14="http://schemas.microsoft.com/office/powerpoint/2010/main" xmlns="" val="3718783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www.1zoom.me/big2/887/301954-alexfas0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59632" y="404664"/>
            <a:ext cx="7680853" cy="4824536"/>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3" name="Прямоугольник 2"/>
          <p:cNvSpPr/>
          <p:nvPr/>
        </p:nvSpPr>
        <p:spPr>
          <a:xfrm>
            <a:off x="2771800" y="5445224"/>
            <a:ext cx="539333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Площадь героев</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xmlns="" val="3910236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https://fs00.infourok.ru/images/doc/262/266855/5/img9.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83768" y="260648"/>
            <a:ext cx="5760639" cy="43204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2" name="Прямоугольник 1"/>
          <p:cNvSpPr/>
          <p:nvPr/>
        </p:nvSpPr>
        <p:spPr>
          <a:xfrm>
            <a:off x="2483768" y="4581128"/>
            <a:ext cx="6552728" cy="2246769"/>
          </a:xfrm>
          <a:prstGeom prst="rect">
            <a:avLst/>
          </a:prstGeom>
        </p:spPr>
        <p:txBody>
          <a:bodyPr wrap="square">
            <a:spAutoFit/>
          </a:bodyPr>
          <a:lstStyle/>
          <a:p>
            <a:pPr algn="ctr"/>
            <a:r>
              <a:rPr lang="ru-RU" sz="2800" b="1" i="1" dirty="0" smtClean="0">
                <a:solidFill>
                  <a:srgbClr val="7030A0"/>
                </a:solidFill>
                <a:effectLst/>
                <a:latin typeface="Garamond" panose="02020404030301010803" pitchFamily="18" charset="0"/>
              </a:rPr>
              <a:t>Скульптурные композиции воссоздают конкретные эпизоды сражений - рассказывают о солдатской дружбе, </a:t>
            </a:r>
          </a:p>
          <a:p>
            <a:pPr algn="ctr"/>
            <a:r>
              <a:rPr lang="ru-RU" sz="2800" b="1" i="1" dirty="0" smtClean="0">
                <a:solidFill>
                  <a:srgbClr val="7030A0"/>
                </a:solidFill>
                <a:effectLst/>
                <a:latin typeface="Garamond" panose="02020404030301010803" pitchFamily="18" charset="0"/>
              </a:rPr>
              <a:t>о верности воинскому долгу, об истинном героизме.</a:t>
            </a:r>
            <a:endParaRPr lang="ru-RU" sz="2800" b="1" i="1" dirty="0">
              <a:solidFill>
                <a:srgbClr val="7030A0"/>
              </a:solidFill>
              <a:latin typeface="Garamond" panose="02020404030301010803" pitchFamily="18" charset="0"/>
            </a:endParaRPr>
          </a:p>
        </p:txBody>
      </p:sp>
    </p:spTree>
    <p:extLst>
      <p:ext uri="{BB962C8B-B14F-4D97-AF65-F5344CB8AC3E}">
        <p14:creationId xmlns:p14="http://schemas.microsoft.com/office/powerpoint/2010/main" xmlns="" val="3062409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files.volfoto.ru/17/61131278238959972.jpe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051720" y="476672"/>
            <a:ext cx="6858000" cy="396044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Прямоугольник 2"/>
          <p:cNvSpPr/>
          <p:nvPr/>
        </p:nvSpPr>
        <p:spPr>
          <a:xfrm>
            <a:off x="2404621" y="4734040"/>
            <a:ext cx="6152197" cy="175432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Монументальный </a:t>
            </a:r>
          </a:p>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рельеф</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xmlns="" val="2147025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volna.org/wp-content/uploads/2016/09/06-9-1024x768.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050" name="Rectangle 2"/>
          <p:cNvSpPr>
            <a:spLocks noGrp="1" noChangeArrowheads="1"/>
          </p:cNvSpPr>
          <p:nvPr>
            <p:ph type="ctrTitle"/>
          </p:nvPr>
        </p:nvSpPr>
        <p:spPr>
          <a:xfrm>
            <a:off x="3094038" y="404664"/>
            <a:ext cx="6049962" cy="4392613"/>
          </a:xfrm>
        </p:spPr>
        <p:txBody>
          <a:bodyPr/>
          <a:lstStyle/>
          <a:p>
            <a:pPr eaLnBrk="1" hangingPunct="1"/>
            <a:r>
              <a:rPr lang="ru-RU" altLang="ru-RU" sz="6000" b="1" i="1" dirty="0" smtClean="0">
                <a:solidFill>
                  <a:srgbClr val="860000"/>
                </a:solidFill>
                <a:cs typeface="Aharoni" pitchFamily="2" charset="-79"/>
              </a:rPr>
              <a:t>«Мы с прошлым связаны судьбой,</a:t>
            </a:r>
            <a:br>
              <a:rPr lang="ru-RU" altLang="ru-RU" sz="6000" b="1" i="1" dirty="0" smtClean="0">
                <a:solidFill>
                  <a:srgbClr val="860000"/>
                </a:solidFill>
                <a:cs typeface="Aharoni" pitchFamily="2" charset="-79"/>
              </a:rPr>
            </a:br>
            <a:r>
              <a:rPr lang="ru-RU" altLang="ru-RU" sz="6000" b="1" i="1" dirty="0" smtClean="0">
                <a:solidFill>
                  <a:srgbClr val="860000"/>
                </a:solidFill>
                <a:cs typeface="Aharoni" pitchFamily="2" charset="-79"/>
              </a:rPr>
              <a:t>бессмертье подвига</a:t>
            </a:r>
            <a:br>
              <a:rPr lang="ru-RU" altLang="ru-RU" sz="6000" b="1" i="1" dirty="0" smtClean="0">
                <a:solidFill>
                  <a:srgbClr val="860000"/>
                </a:solidFill>
                <a:cs typeface="Aharoni" pitchFamily="2" charset="-79"/>
              </a:rPr>
            </a:br>
            <a:r>
              <a:rPr lang="ru-RU" altLang="ru-RU" sz="6000" b="1" i="1" dirty="0" smtClean="0">
                <a:solidFill>
                  <a:srgbClr val="860000"/>
                </a:solidFill>
                <a:cs typeface="Aharoni" pitchFamily="2" charset="-79"/>
              </a:rPr>
              <a:t>идёт за нами»</a:t>
            </a:r>
          </a:p>
        </p:txBody>
      </p:sp>
    </p:spTree>
    <p:extLst>
      <p:ext uri="{BB962C8B-B14F-4D97-AF65-F5344CB8AC3E}">
        <p14:creationId xmlns:p14="http://schemas.microsoft.com/office/powerpoint/2010/main" xmlns="" val="18676029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39752" y="116632"/>
            <a:ext cx="6552728" cy="2246769"/>
          </a:xfrm>
          <a:prstGeom prst="rect">
            <a:avLst/>
          </a:prstGeom>
        </p:spPr>
        <p:txBody>
          <a:bodyPr wrap="square">
            <a:spAutoFit/>
          </a:bodyPr>
          <a:lstStyle/>
          <a:p>
            <a:pPr algn="ctr"/>
            <a:r>
              <a:rPr lang="ru-RU" sz="2000" b="1" dirty="0" smtClean="0">
                <a:solidFill>
                  <a:srgbClr val="333333"/>
                </a:solidFill>
                <a:latin typeface="Palatino Linotype" panose="02040502050505030304" pitchFamily="18" charset="0"/>
              </a:rPr>
              <a:t>     В</a:t>
            </a:r>
            <a:r>
              <a:rPr lang="ru-RU" sz="2000" b="1" i="0" dirty="0" smtClean="0">
                <a:solidFill>
                  <a:srgbClr val="333333"/>
                </a:solidFill>
                <a:effectLst/>
                <a:latin typeface="Palatino Linotype" panose="02040502050505030304" pitchFamily="18" charset="0"/>
              </a:rPr>
              <a:t> рельефном изображении воспроизведен рассказ о наступлении советских войск под Сталинградом, радости победы, пленении немецких генералов и солдат, митинге победителей. Картина выглядит объемно и завершённой, рассказывает о героической истории великого подвига славянского народа</a:t>
            </a:r>
            <a:endParaRPr lang="ru-RU" sz="2000" b="1" dirty="0">
              <a:latin typeface="Palatino Linotype" panose="02040502050505030304" pitchFamily="18" charset="0"/>
            </a:endParaRPr>
          </a:p>
        </p:txBody>
      </p:sp>
      <p:pic>
        <p:nvPicPr>
          <p:cNvPr id="32770" name="Picture 2" descr="http://domir.ru/l-art/images/mamaev/mamaev15.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699792" y="2636912"/>
            <a:ext cx="5511253" cy="382167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789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domir.ru/l-art/images/mamaev/mamaev16.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195736" y="116632"/>
            <a:ext cx="6528725" cy="4896544"/>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3" name="Прямоугольник 2"/>
          <p:cNvSpPr/>
          <p:nvPr/>
        </p:nvSpPr>
        <p:spPr>
          <a:xfrm>
            <a:off x="2267744" y="5229200"/>
            <a:ext cx="6664260"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Зал воинской славы</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xmlns="" val="31255925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parusvlg.ru/wp-content/uploads/2016/06/qqqqq22-1024x453.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331640" y="404664"/>
            <a:ext cx="7536679" cy="3334098"/>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xmlns="">
                <a:solidFill>
                  <a:srgbClr val="FFFFFF"/>
                </a:solidFill>
              </a14:hiddenFill>
            </a:ext>
          </a:extLst>
        </p:spPr>
      </p:pic>
      <p:sp>
        <p:nvSpPr>
          <p:cNvPr id="4" name="Rectangle 4"/>
          <p:cNvSpPr>
            <a:spLocks noChangeArrowheads="1"/>
          </p:cNvSpPr>
          <p:nvPr/>
        </p:nvSpPr>
        <p:spPr bwMode="auto">
          <a:xfrm>
            <a:off x="1543548" y="3620344"/>
            <a:ext cx="7476751" cy="32008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100" b="0" i="0" u="none" strike="noStrike" cap="none" normalizeH="0" baseline="0" dirty="0" smtClean="0">
                <a:ln>
                  <a:noFill/>
                </a:ln>
                <a:solidFill>
                  <a:srgbClr val="333333"/>
                </a:solidFill>
                <a:effectLst/>
                <a:latin typeface="Segoe UI" pitchFamily="34" charset="0"/>
                <a:cs typeface="Segoe UI" pitchFamily="34" charset="0"/>
              </a:rPr>
              <a:t> </a:t>
            </a:r>
            <a:r>
              <a:rPr kumimoji="0" lang="ru-RU" altLang="ru-RU" b="1" i="0" u="none" strike="noStrike" cap="none" normalizeH="0" baseline="0" dirty="0" smtClean="0">
                <a:ln>
                  <a:noFill/>
                </a:ln>
                <a:solidFill>
                  <a:srgbClr val="002060"/>
                </a:solidFill>
                <a:effectLst/>
                <a:latin typeface="+mj-lt"/>
                <a:cs typeface="Segoe UI" pitchFamily="34" charset="0"/>
              </a:rPr>
              <a:t>На фоне золотой смальты по всему периметру стены круглого зала свисают 34 символических красных знамени, выполненные также из золотой смальты. На этих мозаичных знаменах — имена воинов, павших в Сталинградской битве (7200 человек).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b="1" i="0" u="none" strike="noStrike" cap="none" normalizeH="0" baseline="0" dirty="0" smtClean="0">
                <a:ln>
                  <a:noFill/>
                </a:ln>
                <a:solidFill>
                  <a:srgbClr val="002060"/>
                </a:solidFill>
                <a:effectLst/>
                <a:latin typeface="+mj-lt"/>
                <a:cs typeface="Segoe UI" pitchFamily="34" charset="0"/>
              </a:rPr>
              <a:t>Над знаменами — широкая лента с надписью:</a:t>
            </a:r>
            <a:endParaRPr kumimoji="0" lang="ru-RU" altLang="ru-RU" sz="1200" b="1" i="0" u="none" strike="noStrike" cap="none" normalizeH="0" baseline="0" dirty="0" smtClean="0">
              <a:ln>
                <a:noFill/>
              </a:ln>
              <a:solidFill>
                <a:srgbClr val="002060"/>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800" b="1" i="1" u="none" strike="noStrike" cap="none" normalizeH="0" baseline="0" dirty="0" smtClean="0">
                <a:ln>
                  <a:noFill/>
                </a:ln>
                <a:solidFill>
                  <a:srgbClr val="FF0000"/>
                </a:solidFill>
                <a:effectLst/>
                <a:latin typeface="Monotype Corsiva" panose="03010101010201010101" pitchFamily="66" charset="0"/>
              </a:rPr>
              <a:t>"Да, мы были простыми смертными, </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800" b="1" i="1" u="none" strike="noStrike" cap="none" normalizeH="0" baseline="0" dirty="0" smtClean="0">
                <a:ln>
                  <a:noFill/>
                </a:ln>
                <a:solidFill>
                  <a:srgbClr val="FF0000"/>
                </a:solidFill>
                <a:effectLst/>
                <a:latin typeface="Monotype Corsiva" panose="03010101010201010101" pitchFamily="66" charset="0"/>
              </a:rPr>
              <a:t>и мало кто уцелел из нас, но все мы выполнили свой патриотический долг перед священной матерью-Родиной!"</a:t>
            </a:r>
          </a:p>
        </p:txBody>
      </p:sp>
    </p:spTree>
    <p:extLst>
      <p:ext uri="{BB962C8B-B14F-4D97-AF65-F5344CB8AC3E}">
        <p14:creationId xmlns:p14="http://schemas.microsoft.com/office/powerpoint/2010/main" xmlns="" val="640486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wordpress.meson.ru/User25/wp-content/uploads/2015/04/07.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53040" y="4308"/>
            <a:ext cx="4199280" cy="57150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2" name="Прямоугольник 1"/>
          <p:cNvSpPr/>
          <p:nvPr/>
        </p:nvSpPr>
        <p:spPr>
          <a:xfrm>
            <a:off x="1979712" y="5087177"/>
            <a:ext cx="7031733" cy="175432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Монумент</a:t>
            </a:r>
          </a:p>
          <a:p>
            <a:pPr algn="ctr"/>
            <a:r>
              <a:rPr lang="ru-RU"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«Родина-мать зовёт!»</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xmlns="" val="2789478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news.vdv-s.ru/pics/t550/81279.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004048" y="116631"/>
            <a:ext cx="4051103" cy="30420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pic>
        <p:nvPicPr>
          <p:cNvPr id="36868" name="Picture 4" descr="http://fmdon.ru/img.php?aHR0cDovL2NzNjMxOTI2LnZrLm1lL3Y2MzE5MjYwNTAvMzgwOC85cUpURHBCcVVOay5qcGc=.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9552" y="3987451"/>
            <a:ext cx="4262025" cy="28083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sp>
        <p:nvSpPr>
          <p:cNvPr id="3" name="Прямоугольник 2"/>
          <p:cNvSpPr/>
          <p:nvPr/>
        </p:nvSpPr>
        <p:spPr>
          <a:xfrm>
            <a:off x="1619671" y="548680"/>
            <a:ext cx="3384375" cy="2677656"/>
          </a:xfrm>
          <a:prstGeom prst="rect">
            <a:avLst/>
          </a:prstGeom>
        </p:spPr>
        <p:txBody>
          <a:bodyPr wrap="square">
            <a:spAutoFit/>
          </a:bodyPr>
          <a:lstStyle/>
          <a:p>
            <a:pPr algn="ctr"/>
            <a:r>
              <a:rPr lang="ru-RU" sz="2800" b="1" i="0" dirty="0" smtClean="0">
                <a:solidFill>
                  <a:srgbClr val="333333"/>
                </a:solidFill>
                <a:effectLst/>
                <a:latin typeface="Segoe UI"/>
              </a:rPr>
              <a:t>Скульптура </a:t>
            </a:r>
            <a:r>
              <a:rPr lang="ru-RU" sz="2800" b="1" i="0" u="sng" dirty="0" smtClean="0">
                <a:solidFill>
                  <a:srgbClr val="FF0000"/>
                </a:solidFill>
                <a:effectLst/>
                <a:latin typeface="Segoe UI"/>
              </a:rPr>
              <a:t>«Родина-мать зовет!»</a:t>
            </a:r>
            <a:r>
              <a:rPr lang="ru-RU" sz="2800" b="1" i="0" dirty="0" smtClean="0">
                <a:solidFill>
                  <a:srgbClr val="333333"/>
                </a:solidFill>
                <a:effectLst/>
                <a:latin typeface="Segoe UI"/>
              </a:rPr>
              <a:t> является композиционным центром всего ансамбля</a:t>
            </a:r>
            <a:r>
              <a:rPr lang="ru-RU" sz="2800" b="0" i="0" dirty="0" smtClean="0">
                <a:solidFill>
                  <a:srgbClr val="333333"/>
                </a:solidFill>
                <a:effectLst/>
                <a:latin typeface="Segoe UI"/>
              </a:rPr>
              <a:t>.</a:t>
            </a:r>
            <a:endParaRPr lang="ru-RU" dirty="0"/>
          </a:p>
        </p:txBody>
      </p:sp>
      <p:sp>
        <p:nvSpPr>
          <p:cNvPr id="4" name="Прямоугольник 3"/>
          <p:cNvSpPr/>
          <p:nvPr/>
        </p:nvSpPr>
        <p:spPr>
          <a:xfrm>
            <a:off x="4801577" y="3974005"/>
            <a:ext cx="4342423" cy="1938992"/>
          </a:xfrm>
          <a:prstGeom prst="rect">
            <a:avLst/>
          </a:prstGeom>
        </p:spPr>
        <p:txBody>
          <a:bodyPr wrap="square">
            <a:spAutoFit/>
          </a:bodyPr>
          <a:lstStyle/>
          <a:p>
            <a:pPr algn="ctr"/>
            <a:r>
              <a:rPr lang="ru-RU" b="0" i="0" dirty="0" smtClean="0">
                <a:solidFill>
                  <a:srgbClr val="222222"/>
                </a:solidFill>
                <a:effectLst/>
                <a:latin typeface="Arial"/>
              </a:rPr>
              <a:t> </a:t>
            </a:r>
            <a:r>
              <a:rPr lang="ru-RU" sz="2400" b="0" i="0" dirty="0" smtClean="0">
                <a:solidFill>
                  <a:srgbClr val="222222"/>
                </a:solidFill>
                <a:effectLst/>
                <a:latin typeface="Arial"/>
              </a:rPr>
              <a:t>Это — женщина, держащая в руке меч, которая стоит в позе призыва к борьбе. Высота статуи 85 м вместе</a:t>
            </a:r>
          </a:p>
          <a:p>
            <a:pPr algn="ctr"/>
            <a:r>
              <a:rPr lang="ru-RU" sz="2400" b="0" i="0" dirty="0" smtClean="0">
                <a:solidFill>
                  <a:srgbClr val="222222"/>
                </a:solidFill>
                <a:effectLst/>
                <a:latin typeface="Arial"/>
              </a:rPr>
              <a:t> с мечом и 52 м без меча.</a:t>
            </a:r>
            <a:endParaRPr lang="ru-RU" sz="2400" dirty="0"/>
          </a:p>
        </p:txBody>
      </p:sp>
    </p:spTree>
    <p:extLst>
      <p:ext uri="{BB962C8B-B14F-4D97-AF65-F5344CB8AC3E}">
        <p14:creationId xmlns:p14="http://schemas.microsoft.com/office/powerpoint/2010/main" xmlns="" val="388484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ekskursii-moskva.ru/images/dost/MogilaNeizvestnogoSoldataMoskv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03648" y="260648"/>
            <a:ext cx="7620000" cy="468052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2" name="Прямоугольник 1"/>
          <p:cNvSpPr/>
          <p:nvPr/>
        </p:nvSpPr>
        <p:spPr>
          <a:xfrm>
            <a:off x="1935231" y="4941168"/>
            <a:ext cx="7208769" cy="175432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Могила неизвестного </a:t>
            </a:r>
          </a:p>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солдата</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xmlns="" val="3016409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pro-pereslavl.ru/upload/iblock/c17/c17ecbd101cc10bf19c11bdefe71eb47.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195736" y="2996952"/>
            <a:ext cx="6669894" cy="3801840"/>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3" name="Прямоугольник 2"/>
          <p:cNvSpPr/>
          <p:nvPr/>
        </p:nvSpPr>
        <p:spPr>
          <a:xfrm>
            <a:off x="1806387" y="116632"/>
            <a:ext cx="7200800" cy="2677656"/>
          </a:xfrm>
          <a:prstGeom prst="rect">
            <a:avLst/>
          </a:prstGeom>
        </p:spPr>
        <p:txBody>
          <a:bodyPr wrap="square">
            <a:spAutoFit/>
          </a:bodyPr>
          <a:lstStyle/>
          <a:p>
            <a:r>
              <a:rPr lang="ru-RU" sz="2400" b="1" u="sng" dirty="0">
                <a:solidFill>
                  <a:srgbClr val="FF0000"/>
                </a:solidFill>
                <a:latin typeface="Tahoma"/>
              </a:rPr>
              <a:t>Могила Неизвестного солдата</a:t>
            </a:r>
            <a:r>
              <a:rPr lang="ru-RU" sz="2000" dirty="0">
                <a:solidFill>
                  <a:srgbClr val="000000"/>
                </a:solidFill>
                <a:latin typeface="Tahoma"/>
              </a:rPr>
              <a:t> </a:t>
            </a:r>
            <a:r>
              <a:rPr lang="ru-RU" sz="2400" b="1" dirty="0">
                <a:solidFill>
                  <a:srgbClr val="000000"/>
                </a:solidFill>
                <a:latin typeface="Tahoma"/>
              </a:rPr>
              <a:t>в Москве на </a:t>
            </a:r>
            <a:r>
              <a:rPr lang="ru-RU" sz="2400" b="1" dirty="0" smtClean="0">
                <a:solidFill>
                  <a:srgbClr val="000000"/>
                </a:solidFill>
                <a:latin typeface="Tahoma"/>
              </a:rPr>
              <a:t> </a:t>
            </a:r>
          </a:p>
          <a:p>
            <a:r>
              <a:rPr lang="ru-RU" sz="2400" b="1" dirty="0">
                <a:solidFill>
                  <a:srgbClr val="000000"/>
                </a:solidFill>
                <a:latin typeface="Tahoma"/>
              </a:rPr>
              <a:t> </a:t>
            </a:r>
            <a:r>
              <a:rPr lang="ru-RU" sz="2400" b="1" dirty="0" smtClean="0">
                <a:solidFill>
                  <a:srgbClr val="000000"/>
                </a:solidFill>
                <a:latin typeface="Tahoma"/>
              </a:rPr>
              <a:t>     Красной </a:t>
            </a:r>
            <a:r>
              <a:rPr lang="ru-RU" sz="2400" b="1" dirty="0">
                <a:solidFill>
                  <a:srgbClr val="000000"/>
                </a:solidFill>
                <a:latin typeface="Tahoma"/>
              </a:rPr>
              <a:t>площади у стен Кремля. </a:t>
            </a:r>
            <a:endParaRPr lang="ru-RU" sz="2400" b="1" dirty="0" smtClean="0">
              <a:solidFill>
                <a:srgbClr val="000000"/>
              </a:solidFill>
              <a:latin typeface="Tahoma"/>
            </a:endParaRPr>
          </a:p>
          <a:p>
            <a:r>
              <a:rPr lang="ru-RU" sz="2400" b="1" dirty="0" smtClean="0">
                <a:solidFill>
                  <a:srgbClr val="000000"/>
                </a:solidFill>
                <a:latin typeface="Tahoma"/>
              </a:rPr>
              <a:t>На </a:t>
            </a:r>
            <a:r>
              <a:rPr lang="ru-RU" sz="2400" b="1" dirty="0">
                <a:solidFill>
                  <a:srgbClr val="000000"/>
                </a:solidFill>
                <a:latin typeface="Tahoma"/>
              </a:rPr>
              <a:t>надгробной плите установлена бронзовая композиция – солдатская каска и лавровая ветвь, лежащая на боевом знамени. В центре надпись – </a:t>
            </a:r>
            <a:r>
              <a:rPr lang="ru-RU" sz="2400" b="1" i="1" dirty="0">
                <a:solidFill>
                  <a:srgbClr val="C00000"/>
                </a:solidFill>
                <a:latin typeface="Tahoma"/>
              </a:rPr>
              <a:t>«Имя твоё неизвестно, подвиг твой бессмертен».</a:t>
            </a:r>
            <a:endParaRPr lang="ru-RU" sz="2400" b="1" i="1" dirty="0">
              <a:solidFill>
                <a:srgbClr val="C00000"/>
              </a:solidFill>
            </a:endParaRPr>
          </a:p>
        </p:txBody>
      </p:sp>
    </p:spTree>
    <p:extLst>
      <p:ext uri="{BB962C8B-B14F-4D97-AF65-F5344CB8AC3E}">
        <p14:creationId xmlns:p14="http://schemas.microsoft.com/office/powerpoint/2010/main" xmlns="" val="33411976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itd1.mycdn.me/image?id=772399678316&amp;t=20&amp;plc=WEB&amp;tkn=*3Mcppf5fqkTi0PZCJHyakZSmBik"/>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843808" y="0"/>
            <a:ext cx="4392488" cy="513712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2" name="Прямоугольник 1"/>
          <p:cNvSpPr/>
          <p:nvPr/>
        </p:nvSpPr>
        <p:spPr>
          <a:xfrm>
            <a:off x="1881114" y="4304307"/>
            <a:ext cx="7262886" cy="258532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Памятник советскому</a:t>
            </a:r>
          </a:p>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солдату - </a:t>
            </a:r>
          </a:p>
          <a:p>
            <a:pPr algn="ctr"/>
            <a:r>
              <a:rPr lang="ru-RU"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«Алёша»</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xmlns="" val="31792157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www.amic.ru/images/upload/images_09-2016/images/100/alesha_n.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151445" y="116632"/>
            <a:ext cx="4992555" cy="2808312"/>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41988" name="Picture 4" descr="http://obatur.ru/images/places/bolgaria/alesha/2568.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4620" y="116632"/>
            <a:ext cx="4429125" cy="66675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Прямоугольник 2"/>
          <p:cNvSpPr/>
          <p:nvPr/>
        </p:nvSpPr>
        <p:spPr>
          <a:xfrm>
            <a:off x="4564395" y="2966348"/>
            <a:ext cx="4572000" cy="3724096"/>
          </a:xfrm>
          <a:prstGeom prst="rect">
            <a:avLst/>
          </a:prstGeom>
        </p:spPr>
        <p:txBody>
          <a:bodyPr>
            <a:spAutoFit/>
          </a:bodyPr>
          <a:lstStyle/>
          <a:p>
            <a:pPr algn="ctr"/>
            <a:r>
              <a:rPr lang="ru-RU" sz="2000" i="0" u="sng" dirty="0" smtClean="0">
                <a:solidFill>
                  <a:srgbClr val="FF0000"/>
                </a:solidFill>
                <a:effectLst/>
                <a:latin typeface="Arial"/>
              </a:rPr>
              <a:t>«Алёша»-</a:t>
            </a:r>
            <a:r>
              <a:rPr lang="ru-RU" b="0" i="0" u="none" strike="noStrike" dirty="0" smtClean="0">
                <a:effectLst/>
                <a:latin typeface="Arial"/>
                <a:hlinkClick r:id="rId4" tooltip="Памятник"/>
              </a:rPr>
              <a:t>памятник</a:t>
            </a:r>
            <a:r>
              <a:rPr lang="ru-RU" b="0" i="0" dirty="0" smtClean="0">
                <a:effectLst/>
                <a:latin typeface="Arial"/>
              </a:rPr>
              <a:t> </a:t>
            </a:r>
            <a:r>
              <a:rPr lang="ru-RU" b="0" i="0" u="none" strike="noStrike" dirty="0" smtClean="0">
                <a:effectLst/>
                <a:latin typeface="Arial"/>
                <a:hlinkClick r:id="rId5" tooltip="СССР"/>
              </a:rPr>
              <a:t>советскому</a:t>
            </a:r>
            <a:r>
              <a:rPr lang="ru-RU" b="0" i="0" dirty="0" smtClean="0">
                <a:effectLst/>
                <a:latin typeface="Arial"/>
              </a:rPr>
              <a:t> </a:t>
            </a:r>
            <a:r>
              <a:rPr lang="ru-RU" b="0" i="0" u="none" strike="noStrike" dirty="0" smtClean="0">
                <a:effectLst/>
                <a:latin typeface="Arial"/>
                <a:hlinkClick r:id="rId6" tooltip="Солдат"/>
              </a:rPr>
              <a:t>солдату</a:t>
            </a:r>
            <a:r>
              <a:rPr lang="ru-RU" b="0" i="0" dirty="0" smtClean="0">
                <a:effectLst/>
                <a:latin typeface="Arial"/>
              </a:rPr>
              <a:t>-</a:t>
            </a:r>
            <a:r>
              <a:rPr lang="ru-RU" b="0" i="0" dirty="0" err="1" smtClean="0">
                <a:effectLst/>
                <a:latin typeface="Arial"/>
              </a:rPr>
              <a:t>освободителю,в</a:t>
            </a:r>
            <a:r>
              <a:rPr lang="ru-RU" b="0" i="0" dirty="0" smtClean="0">
                <a:effectLst/>
                <a:latin typeface="Arial"/>
              </a:rPr>
              <a:t> </a:t>
            </a:r>
            <a:r>
              <a:rPr lang="ru-RU" b="0" i="0" u="none" strike="noStrike" dirty="0" smtClean="0">
                <a:effectLst/>
                <a:latin typeface="Arial"/>
                <a:hlinkClick r:id="rId7" tooltip="Болгария"/>
              </a:rPr>
              <a:t>болгарском</a:t>
            </a:r>
            <a:r>
              <a:rPr lang="ru-RU" b="0" i="0" dirty="0" smtClean="0">
                <a:effectLst/>
                <a:latin typeface="Arial"/>
              </a:rPr>
              <a:t> городе </a:t>
            </a:r>
          </a:p>
          <a:p>
            <a:pPr algn="ctr"/>
            <a:r>
              <a:rPr lang="ru-RU" b="0" i="0" u="none" strike="noStrike" dirty="0" smtClean="0">
                <a:effectLst/>
                <a:latin typeface="Arial"/>
                <a:hlinkClick r:id="rId8" tooltip="Пловдив"/>
              </a:rPr>
              <a:t>Пловдив</a:t>
            </a:r>
            <a:r>
              <a:rPr lang="ru-RU" b="0" i="0" dirty="0" smtClean="0">
                <a:effectLst/>
                <a:latin typeface="Arial"/>
              </a:rPr>
              <a:t> на холме </a:t>
            </a:r>
            <a:r>
              <a:rPr lang="ru-RU" b="0" i="0" dirty="0" err="1" smtClean="0">
                <a:effectLst/>
                <a:latin typeface="Arial"/>
              </a:rPr>
              <a:t>Бунарджик</a:t>
            </a:r>
            <a:r>
              <a:rPr lang="ru-RU" b="0" i="0" dirty="0" smtClean="0">
                <a:effectLst/>
                <a:latin typeface="Arial"/>
              </a:rPr>
              <a:t> («Холм Освободителей»).</a:t>
            </a:r>
          </a:p>
          <a:p>
            <a:pPr algn="ctr"/>
            <a:r>
              <a:rPr lang="ru-RU" b="0" i="0" dirty="0" smtClean="0">
                <a:effectLst/>
                <a:latin typeface="Arial"/>
              </a:rPr>
              <a:t>В </a:t>
            </a:r>
            <a:r>
              <a:rPr lang="ru-RU" b="0" i="0" u="none" strike="noStrike" dirty="0" smtClean="0">
                <a:effectLst/>
                <a:latin typeface="Arial"/>
                <a:hlinkClick r:id="rId9" tooltip="1966 год"/>
              </a:rPr>
              <a:t>1966 году</a:t>
            </a:r>
            <a:r>
              <a:rPr lang="ru-RU" b="0" i="0" dirty="0" smtClean="0">
                <a:effectLst/>
                <a:latin typeface="Arial"/>
              </a:rPr>
              <a:t> поэтом </a:t>
            </a:r>
            <a:r>
              <a:rPr lang="ru-RU" b="0" i="0" u="none" strike="noStrike" dirty="0" smtClean="0">
                <a:effectLst/>
                <a:latin typeface="Arial"/>
                <a:hlinkClick r:id="rId10" tooltip="Ваншенкин, Константин Яковлевич"/>
              </a:rPr>
              <a:t>Константином Ваншенкиным</a:t>
            </a:r>
            <a:r>
              <a:rPr lang="ru-RU" b="0" i="0" dirty="0" smtClean="0">
                <a:effectLst/>
                <a:latin typeface="Arial"/>
              </a:rPr>
              <a:t> и композитором </a:t>
            </a:r>
            <a:r>
              <a:rPr lang="ru-RU" b="0" i="0" u="none" strike="noStrike" dirty="0" smtClean="0">
                <a:effectLst/>
                <a:latin typeface="Arial"/>
                <a:hlinkClick r:id="rId11" tooltip="Колмановский, Эдуард Савельевич"/>
              </a:rPr>
              <a:t>Эдуардом Колмановским</a:t>
            </a:r>
            <a:r>
              <a:rPr lang="ru-RU" b="0" i="0" dirty="0" smtClean="0">
                <a:effectLst/>
                <a:latin typeface="Arial"/>
              </a:rPr>
              <a:t> была написана песня, посвящённая </a:t>
            </a:r>
            <a:r>
              <a:rPr lang="ru-RU" b="0" i="0" dirty="0" err="1" smtClean="0">
                <a:effectLst/>
                <a:latin typeface="Arial"/>
              </a:rPr>
              <a:t>пловдивскому</a:t>
            </a:r>
            <a:r>
              <a:rPr lang="ru-RU" b="0" i="0" dirty="0" smtClean="0">
                <a:effectLst/>
                <a:latin typeface="Arial"/>
              </a:rPr>
              <a:t> памятнику, которая так и называлась — </a:t>
            </a:r>
            <a:r>
              <a:rPr lang="ru-RU" b="0" i="0" u="none" strike="noStrike" dirty="0" smtClean="0">
                <a:effectLst/>
                <a:latin typeface="Arial"/>
                <a:hlinkClick r:id="rId12" tooltip="Алёша (песня)"/>
              </a:rPr>
              <a:t>«Алёша»</a:t>
            </a:r>
            <a:r>
              <a:rPr lang="ru-RU" b="0" i="0" dirty="0" smtClean="0">
                <a:effectLst/>
                <a:latin typeface="Arial"/>
              </a:rPr>
              <a:t>. До </a:t>
            </a:r>
            <a:r>
              <a:rPr lang="ru-RU" b="0" i="0" u="none" strike="noStrike" dirty="0" smtClean="0">
                <a:effectLst/>
                <a:latin typeface="Arial"/>
                <a:hlinkClick r:id="rId13" tooltip="1989 год"/>
              </a:rPr>
              <a:t>1989 года</a:t>
            </a:r>
            <a:r>
              <a:rPr lang="ru-RU" b="0" i="0" dirty="0" smtClean="0">
                <a:effectLst/>
                <a:latin typeface="Arial"/>
              </a:rPr>
              <a:t> эта песня являлась официальным гимном города Пловдив.</a:t>
            </a:r>
            <a:endParaRPr lang="ru-RU" dirty="0"/>
          </a:p>
        </p:txBody>
      </p:sp>
    </p:spTree>
    <p:extLst>
      <p:ext uri="{BB962C8B-B14F-4D97-AF65-F5344CB8AC3E}">
        <p14:creationId xmlns:p14="http://schemas.microsoft.com/office/powerpoint/2010/main" xmlns="" val="10432927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img-fotki.yandex.ru/get/9830/19099752.45/0_a38c5_a95f9a64_XL.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03648" y="103535"/>
            <a:ext cx="7620000" cy="5076826"/>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2" name="Прямоугольник 1"/>
          <p:cNvSpPr/>
          <p:nvPr/>
        </p:nvSpPr>
        <p:spPr>
          <a:xfrm>
            <a:off x="1534352" y="5301208"/>
            <a:ext cx="760964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Монумент «Мужество»</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xmlns="" val="1543289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4" name="Picture 6" descr="http://pedsovet.su/_ld/461/58695010.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Прямоугольник 3"/>
          <p:cNvSpPr/>
          <p:nvPr/>
        </p:nvSpPr>
        <p:spPr>
          <a:xfrm>
            <a:off x="755576" y="980728"/>
            <a:ext cx="8136904" cy="483209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2800" b="0" i="0" u="none" strike="noStrike" kern="0" cap="none" spc="0" normalizeH="0" baseline="0" noProof="0" dirty="0" smtClean="0">
                <a:ln w="6350">
                  <a:noFill/>
                </a:ln>
                <a:solidFill>
                  <a:prstClr val="black">
                    <a:lumMod val="95000"/>
                    <a:lumOff val="5000"/>
                  </a:prstClr>
                </a:solidFill>
                <a:effectLst>
                  <a:outerShdw blurRad="114300" dist="101600" dir="2700000" algn="tl" rotWithShape="0">
                    <a:srgbClr val="000000">
                      <a:alpha val="40000"/>
                    </a:srgbClr>
                  </a:outerShdw>
                </a:effectLst>
                <a:uLnTx/>
                <a:uFillTx/>
                <a:latin typeface="Arial"/>
              </a:rPr>
              <a:t>     Безусловно, Великая Отечественная война оставила огромный след в истории нашей Родины.</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2800" b="0" i="0" u="none" strike="noStrike" kern="0" cap="none" spc="0" normalizeH="0" baseline="0" noProof="0" dirty="0" smtClean="0">
                <a:ln w="6350">
                  <a:noFill/>
                </a:ln>
                <a:solidFill>
                  <a:prstClr val="black">
                    <a:lumMod val="95000"/>
                    <a:lumOff val="5000"/>
                  </a:prstClr>
                </a:solidFill>
                <a:effectLst>
                  <a:outerShdw blurRad="114300" dist="101600" dir="2700000" algn="tl" rotWithShape="0">
                    <a:srgbClr val="000000">
                      <a:alpha val="40000"/>
                    </a:srgbClr>
                  </a:outerShdw>
                </a:effectLst>
                <a:uLnTx/>
                <a:uFillTx/>
                <a:latin typeface="Arial"/>
              </a:rPr>
              <a:t>      Вот уже на протяжении </a:t>
            </a:r>
            <a:r>
              <a:rPr kumimoji="0" lang="ru-RU" sz="2800" b="0" i="0" u="none" strike="noStrike" kern="0" cap="none" spc="0" normalizeH="0" baseline="0" noProof="0" dirty="0" smtClean="0">
                <a:ln w="6350">
                  <a:noFill/>
                </a:ln>
                <a:solidFill>
                  <a:prstClr val="black">
                    <a:lumMod val="95000"/>
                    <a:lumOff val="5000"/>
                  </a:prstClr>
                </a:solidFill>
                <a:effectLst>
                  <a:outerShdw blurRad="114300" dist="101600" dir="2700000" algn="tl" rotWithShape="0">
                    <a:srgbClr val="000000">
                      <a:alpha val="40000"/>
                    </a:srgbClr>
                  </a:outerShdw>
                </a:effectLst>
                <a:uLnTx/>
                <a:uFillTx/>
                <a:latin typeface="Arial"/>
              </a:rPr>
              <a:t>75 </a:t>
            </a:r>
            <a:r>
              <a:rPr kumimoji="0" lang="ru-RU" sz="2800" b="0" i="0" u="none" strike="noStrike" kern="0" cap="none" spc="0" normalizeH="0" baseline="0" noProof="0" dirty="0" smtClean="0">
                <a:ln w="6350">
                  <a:noFill/>
                </a:ln>
                <a:solidFill>
                  <a:prstClr val="black">
                    <a:lumMod val="95000"/>
                    <a:lumOff val="5000"/>
                  </a:prstClr>
                </a:solidFill>
                <a:effectLst>
                  <a:outerShdw blurRad="114300" dist="101600" dir="2700000" algn="tl" rotWithShape="0">
                    <a:srgbClr val="000000">
                      <a:alpha val="40000"/>
                    </a:srgbClr>
                  </a:outerShdw>
                </a:effectLst>
                <a:uLnTx/>
                <a:uFillTx/>
                <a:latin typeface="Arial"/>
              </a:rPr>
              <a:t>лет мы ежегодно чтим память погибших в праздник 9 мая. Все мы знаем, что на просторах России ( и не только) были построены памятники Великой Отечественной войне в огромных количествах. </a:t>
            </a:r>
          </a:p>
          <a:p>
            <a:pPr marL="0" marR="0" lvl="0" indent="0" defTabSz="914400" eaLnBrk="1" fontAlgn="auto" latinLnBrk="0" hangingPunct="1">
              <a:lnSpc>
                <a:spcPct val="100000"/>
              </a:lnSpc>
              <a:spcBef>
                <a:spcPts val="0"/>
              </a:spcBef>
              <a:spcAft>
                <a:spcPts val="0"/>
              </a:spcAft>
              <a:buClrTx/>
              <a:buSzTx/>
              <a:buFontTx/>
              <a:buNone/>
              <a:tabLst/>
              <a:defRPr/>
            </a:pPr>
            <a:r>
              <a:rPr lang="ru-RU" sz="2800" kern="0" dirty="0">
                <a:ln w="6350">
                  <a:noFill/>
                </a:ln>
                <a:solidFill>
                  <a:prstClr val="black">
                    <a:lumMod val="95000"/>
                    <a:lumOff val="5000"/>
                  </a:prstClr>
                </a:solidFill>
                <a:effectLst>
                  <a:outerShdw blurRad="114300" dist="101600" dir="2700000" algn="tl" rotWithShape="0">
                    <a:srgbClr val="000000">
                      <a:alpha val="40000"/>
                    </a:srgbClr>
                  </a:outerShdw>
                </a:effectLst>
                <a:latin typeface="Arial"/>
              </a:rPr>
              <a:t> </a:t>
            </a:r>
            <a:r>
              <a:rPr lang="ru-RU" sz="2800" kern="0" dirty="0" smtClean="0">
                <a:ln w="6350">
                  <a:noFill/>
                </a:ln>
                <a:solidFill>
                  <a:prstClr val="black">
                    <a:lumMod val="95000"/>
                    <a:lumOff val="5000"/>
                  </a:prstClr>
                </a:solidFill>
                <a:effectLst>
                  <a:outerShdw blurRad="114300" dist="101600" dir="2700000" algn="tl" rotWithShape="0">
                    <a:srgbClr val="000000">
                      <a:alpha val="40000"/>
                    </a:srgbClr>
                  </a:outerShdw>
                </a:effectLst>
                <a:latin typeface="Arial"/>
              </a:rPr>
              <a:t>       </a:t>
            </a:r>
            <a:r>
              <a:rPr kumimoji="0" lang="ru-RU" sz="2800" b="0" i="0" u="none" strike="noStrike" kern="0" cap="none" spc="0" normalizeH="0" baseline="0" noProof="0" dirty="0" smtClean="0">
                <a:ln w="6350">
                  <a:noFill/>
                </a:ln>
                <a:solidFill>
                  <a:prstClr val="black">
                    <a:lumMod val="95000"/>
                    <a:lumOff val="5000"/>
                  </a:prstClr>
                </a:solidFill>
                <a:effectLst>
                  <a:outerShdw blurRad="114300" dist="101600" dir="2700000" algn="tl" rotWithShape="0">
                    <a:srgbClr val="000000">
                      <a:alpha val="40000"/>
                    </a:srgbClr>
                  </a:outerShdw>
                </a:effectLst>
                <a:uLnTx/>
                <a:uFillTx/>
                <a:latin typeface="Arial"/>
              </a:rPr>
              <a:t>Сегодня мы рассмотрим некоторые из </a:t>
            </a:r>
          </a:p>
          <a:p>
            <a:pPr marL="0" marR="0" lvl="0" indent="0" defTabSz="914400" eaLnBrk="1" fontAlgn="auto" latinLnBrk="0" hangingPunct="1">
              <a:lnSpc>
                <a:spcPct val="100000"/>
              </a:lnSpc>
              <a:spcBef>
                <a:spcPts val="0"/>
              </a:spcBef>
              <a:spcAft>
                <a:spcPts val="0"/>
              </a:spcAft>
              <a:buClrTx/>
              <a:buSzTx/>
              <a:buFontTx/>
              <a:buNone/>
              <a:tabLst/>
              <a:defRPr/>
            </a:pPr>
            <a:r>
              <a:rPr lang="ru-RU" sz="2800" kern="0" dirty="0">
                <a:ln w="6350">
                  <a:noFill/>
                </a:ln>
                <a:solidFill>
                  <a:prstClr val="black">
                    <a:lumMod val="95000"/>
                    <a:lumOff val="5000"/>
                  </a:prstClr>
                </a:solidFill>
                <a:effectLst>
                  <a:outerShdw blurRad="114300" dist="101600" dir="2700000" algn="tl" rotWithShape="0">
                    <a:srgbClr val="000000">
                      <a:alpha val="40000"/>
                    </a:srgbClr>
                  </a:outerShdw>
                </a:effectLst>
                <a:latin typeface="Arial"/>
              </a:rPr>
              <a:t> </a:t>
            </a:r>
            <a:r>
              <a:rPr lang="ru-RU" sz="2800" kern="0" dirty="0" smtClean="0">
                <a:ln w="6350">
                  <a:noFill/>
                </a:ln>
                <a:solidFill>
                  <a:prstClr val="black">
                    <a:lumMod val="95000"/>
                    <a:lumOff val="5000"/>
                  </a:prstClr>
                </a:solidFill>
                <a:effectLst>
                  <a:outerShdw blurRad="114300" dist="101600" dir="2700000" algn="tl" rotWithShape="0">
                    <a:srgbClr val="000000">
                      <a:alpha val="40000"/>
                    </a:srgbClr>
                  </a:outerShdw>
                </a:effectLst>
                <a:latin typeface="Arial"/>
              </a:rPr>
              <a:t>           </a:t>
            </a:r>
            <a:r>
              <a:rPr kumimoji="0" lang="ru-RU" sz="2800" b="0" i="0" u="none" strike="noStrike" kern="0" cap="none" spc="0" normalizeH="0" baseline="0" noProof="0" dirty="0" smtClean="0">
                <a:ln w="6350">
                  <a:noFill/>
                </a:ln>
                <a:solidFill>
                  <a:prstClr val="black">
                    <a:lumMod val="95000"/>
                    <a:lumOff val="5000"/>
                  </a:prstClr>
                </a:solidFill>
                <a:effectLst>
                  <a:outerShdw blurRad="114300" dist="101600" dir="2700000" algn="tl" rotWithShape="0">
                    <a:srgbClr val="000000">
                      <a:alpha val="40000"/>
                    </a:srgbClr>
                  </a:outerShdw>
                </a:effectLst>
                <a:uLnTx/>
                <a:uFillTx/>
                <a:latin typeface="Arial"/>
              </a:rPr>
              <a:t>них, что располагаются в городах- </a:t>
            </a:r>
          </a:p>
          <a:p>
            <a:pPr marL="0" marR="0" lvl="0" indent="0" defTabSz="914400" eaLnBrk="1" fontAlgn="auto" latinLnBrk="0" hangingPunct="1">
              <a:lnSpc>
                <a:spcPct val="100000"/>
              </a:lnSpc>
              <a:spcBef>
                <a:spcPts val="0"/>
              </a:spcBef>
              <a:spcAft>
                <a:spcPts val="0"/>
              </a:spcAft>
              <a:buClrTx/>
              <a:buSzTx/>
              <a:buFontTx/>
              <a:buNone/>
              <a:tabLst/>
              <a:defRPr/>
            </a:pPr>
            <a:r>
              <a:rPr lang="ru-RU" sz="2800" kern="0" dirty="0">
                <a:ln w="6350">
                  <a:noFill/>
                </a:ln>
                <a:solidFill>
                  <a:prstClr val="black">
                    <a:lumMod val="95000"/>
                    <a:lumOff val="5000"/>
                  </a:prstClr>
                </a:solidFill>
                <a:effectLst>
                  <a:outerShdw blurRad="114300" dist="101600" dir="2700000" algn="tl" rotWithShape="0">
                    <a:srgbClr val="000000">
                      <a:alpha val="40000"/>
                    </a:srgbClr>
                  </a:outerShdw>
                </a:effectLst>
                <a:latin typeface="Arial"/>
              </a:rPr>
              <a:t> </a:t>
            </a:r>
            <a:r>
              <a:rPr lang="ru-RU" sz="2800" kern="0" dirty="0" smtClean="0">
                <a:ln w="6350">
                  <a:noFill/>
                </a:ln>
                <a:solidFill>
                  <a:prstClr val="black">
                    <a:lumMod val="95000"/>
                    <a:lumOff val="5000"/>
                  </a:prstClr>
                </a:solidFill>
                <a:effectLst>
                  <a:outerShdw blurRad="114300" dist="101600" dir="2700000" algn="tl" rotWithShape="0">
                    <a:srgbClr val="000000">
                      <a:alpha val="40000"/>
                    </a:srgbClr>
                  </a:outerShdw>
                </a:effectLst>
                <a:latin typeface="Arial"/>
              </a:rPr>
              <a:t>                                                             </a:t>
            </a:r>
            <a:r>
              <a:rPr kumimoji="0" lang="ru-RU" sz="2800" b="0" i="0" u="none" strike="noStrike" kern="0" cap="none" spc="0" normalizeH="0" baseline="0" noProof="0" dirty="0" smtClean="0">
                <a:ln w="6350">
                  <a:noFill/>
                </a:ln>
                <a:solidFill>
                  <a:prstClr val="black">
                    <a:lumMod val="95000"/>
                    <a:lumOff val="5000"/>
                  </a:prstClr>
                </a:solidFill>
                <a:effectLst>
                  <a:outerShdw blurRad="114300" dist="101600" dir="2700000" algn="tl" rotWithShape="0">
                    <a:srgbClr val="000000">
                      <a:alpha val="40000"/>
                    </a:srgbClr>
                  </a:outerShdw>
                </a:effectLst>
                <a:uLnTx/>
                <a:uFillTx/>
                <a:latin typeface="Arial"/>
              </a:rPr>
              <a:t>героях.</a:t>
            </a:r>
            <a:endParaRPr kumimoji="0" lang="ru-RU" sz="18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xmlns="" val="22159181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www.colors.life/upload/blogs/4c/f2/4cf2644e9cdde90d870f0377a9a09c7b_RSZ_690.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83768" y="80962"/>
            <a:ext cx="6572250" cy="3695701"/>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1979712" y="3933056"/>
            <a:ext cx="6984776" cy="2708434"/>
          </a:xfrm>
          <a:prstGeom prst="rect">
            <a:avLst/>
          </a:prstGeom>
          <a:noFill/>
        </p:spPr>
        <p:txBody>
          <a:bodyPr wrap="square" rtlCol="0">
            <a:spAutoFit/>
          </a:bodyPr>
          <a:lstStyle/>
          <a:p>
            <a:pPr algn="ctr"/>
            <a:r>
              <a:rPr lang="ru-RU" sz="2000" b="1" dirty="0" smtClean="0">
                <a:solidFill>
                  <a:srgbClr val="002060"/>
                </a:solidFill>
              </a:rPr>
              <a:t>Оборона Брестской крепости в июне 1941 года –</a:t>
            </a:r>
          </a:p>
          <a:p>
            <a:pPr algn="ctr"/>
            <a:r>
              <a:rPr lang="ru-RU" sz="2000" b="1" dirty="0" smtClean="0">
                <a:solidFill>
                  <a:srgbClr val="002060"/>
                </a:solidFill>
              </a:rPr>
              <a:t> одно из первых сражений Великой  Отечественной войны. </a:t>
            </a:r>
          </a:p>
          <a:p>
            <a:pPr algn="ctr"/>
            <a:r>
              <a:rPr lang="ru-RU" sz="2000" b="1" dirty="0" smtClean="0">
                <a:solidFill>
                  <a:srgbClr val="002060"/>
                </a:solidFill>
              </a:rPr>
              <a:t>    Брестская крепость становится символом непоколебимой стойкости  советского народа.</a:t>
            </a:r>
          </a:p>
          <a:p>
            <a:r>
              <a:rPr lang="ru-RU" b="1" i="1" dirty="0" smtClean="0">
                <a:effectLst/>
                <a:latin typeface="Roboto"/>
              </a:rPr>
              <a:t>       Нахмуренные брови, раздутые ноздри, решительный взгляд – это застывшее лицо живого человека, принявшего самое главное решение в своей жизни – погибнуть, но не сдаться. </a:t>
            </a:r>
            <a:r>
              <a:rPr lang="ru-RU" b="1" i="1" dirty="0" smtClean="0"/>
              <a:t/>
            </a:r>
            <a:br>
              <a:rPr lang="ru-RU" b="1" i="1" dirty="0" smtClean="0"/>
            </a:br>
            <a:endParaRPr lang="ru-RU" b="1" i="1" dirty="0" smtClean="0"/>
          </a:p>
        </p:txBody>
      </p:sp>
    </p:spTree>
    <p:extLst>
      <p:ext uri="{BB962C8B-B14F-4D97-AF65-F5344CB8AC3E}">
        <p14:creationId xmlns:p14="http://schemas.microsoft.com/office/powerpoint/2010/main" xmlns="" val="35979094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www.donbass-info.com/images/stories/news_2014/august/monuments_soldier-liberator.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563888" y="-99392"/>
            <a:ext cx="3769974" cy="5976664"/>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2" name="Прямоугольник 1"/>
          <p:cNvSpPr/>
          <p:nvPr/>
        </p:nvSpPr>
        <p:spPr>
          <a:xfrm>
            <a:off x="2055325" y="5000109"/>
            <a:ext cx="7058215" cy="175432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Монумент</a:t>
            </a:r>
          </a:p>
          <a:p>
            <a:pPr algn="ctr"/>
            <a:r>
              <a:rPr lang="ru-RU"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«Воин-освободитель»</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xmlns="" val="17598957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skarvit.ru/wp-content/uploads/2014/05/329918725.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771800" y="116632"/>
            <a:ext cx="5298409" cy="34563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sp>
        <p:nvSpPr>
          <p:cNvPr id="3" name="Прямоугольник 2"/>
          <p:cNvSpPr/>
          <p:nvPr/>
        </p:nvSpPr>
        <p:spPr>
          <a:xfrm>
            <a:off x="1763688" y="3721388"/>
            <a:ext cx="7272808" cy="3170099"/>
          </a:xfrm>
          <a:prstGeom prst="rect">
            <a:avLst/>
          </a:prstGeom>
        </p:spPr>
        <p:txBody>
          <a:bodyPr wrap="square">
            <a:spAutoFit/>
          </a:bodyPr>
          <a:lstStyle/>
          <a:p>
            <a:pPr lvl="0" algn="ctr"/>
            <a:r>
              <a:rPr kumimoji="0" lang="ru-RU" sz="2400" b="1" i="0" u="sng" strike="noStrike" kern="0" cap="none" spc="0" normalizeH="0" baseline="0" noProof="0" dirty="0" smtClean="0">
                <a:ln>
                  <a:noFill/>
                </a:ln>
                <a:solidFill>
                  <a:srgbClr val="FF0000"/>
                </a:solidFill>
                <a:effectLst/>
                <a:uLnTx/>
                <a:uFillTx/>
              </a:rPr>
              <a:t>«</a:t>
            </a:r>
            <a:r>
              <a:rPr kumimoji="0" lang="ru-RU" sz="2400" b="1" i="0" u="sng" strike="noStrike" kern="0" cap="none" spc="0" normalizeH="0" baseline="0" noProof="0" dirty="0" err="1" smtClean="0">
                <a:ln>
                  <a:noFill/>
                </a:ln>
                <a:solidFill>
                  <a:srgbClr val="FF0000"/>
                </a:solidFill>
                <a:effectLst/>
                <a:uLnTx/>
                <a:uFillTx/>
              </a:rPr>
              <a:t>Во́ин-освободи́тель</a:t>
            </a:r>
            <a:r>
              <a:rPr kumimoji="0" lang="ru-RU" sz="2400" b="1" i="0" u="sng" strike="noStrike" kern="0" cap="none" spc="0" normalizeH="0" baseline="0" noProof="0" dirty="0" smtClean="0">
                <a:ln>
                  <a:noFill/>
                </a:ln>
                <a:solidFill>
                  <a:srgbClr val="FF0000"/>
                </a:solidFill>
                <a:effectLst/>
                <a:uLnTx/>
                <a:uFillTx/>
              </a:rPr>
              <a:t>»</a:t>
            </a:r>
            <a:r>
              <a:rPr kumimoji="0" lang="ru-RU" sz="2400" b="0" i="0" u="none" strike="noStrike" kern="0" cap="none" spc="0" normalizeH="0" baseline="0" noProof="0" dirty="0" smtClean="0">
                <a:ln>
                  <a:noFill/>
                </a:ln>
                <a:solidFill>
                  <a:prstClr val="black"/>
                </a:solidFill>
                <a:effectLst/>
                <a:uLnTx/>
                <a:uFillTx/>
              </a:rPr>
              <a:t> — </a:t>
            </a:r>
            <a:r>
              <a:rPr kumimoji="0" lang="ru-RU" sz="2400" b="0" i="0" u="sng" strike="noStrike" kern="0" cap="none" spc="0" normalizeH="0" baseline="0" noProof="0" dirty="0" smtClean="0">
                <a:ln>
                  <a:noFill/>
                </a:ln>
                <a:solidFill>
                  <a:prstClr val="black"/>
                </a:solidFill>
                <a:effectLst/>
                <a:uLnTx/>
                <a:uFillTx/>
                <a:hlinkClick r:id="rId3"/>
              </a:rPr>
              <a:t>монумент</a:t>
            </a:r>
            <a:r>
              <a:rPr kumimoji="0" lang="ru-RU" sz="2400" b="0" i="0" u="none" strike="noStrike" kern="0" cap="none" spc="0" normalizeH="0" baseline="0" noProof="0" dirty="0" smtClean="0">
                <a:ln>
                  <a:noFill/>
                </a:ln>
                <a:solidFill>
                  <a:prstClr val="black"/>
                </a:solidFill>
                <a:effectLst/>
                <a:uLnTx/>
                <a:uFillTx/>
              </a:rPr>
              <a:t> в </a:t>
            </a:r>
            <a:r>
              <a:rPr kumimoji="0" lang="ru-RU" sz="2400" b="0" i="0" u="sng" strike="noStrike" kern="0" cap="none" spc="0" normalizeH="0" baseline="0" noProof="0" dirty="0" smtClean="0">
                <a:ln>
                  <a:noFill/>
                </a:ln>
                <a:solidFill>
                  <a:prstClr val="black"/>
                </a:solidFill>
                <a:effectLst/>
                <a:uLnTx/>
                <a:uFillTx/>
                <a:hlinkClick r:id="rId4"/>
              </a:rPr>
              <a:t>берлинском</a:t>
            </a:r>
            <a:r>
              <a:rPr kumimoji="0" lang="ru-RU" sz="2400" b="0" i="0" u="none" strike="noStrike" kern="0" cap="none" spc="0" normalizeH="0" baseline="0" noProof="0" dirty="0" smtClean="0">
                <a:ln>
                  <a:noFill/>
                </a:ln>
                <a:solidFill>
                  <a:prstClr val="black"/>
                </a:solidFill>
                <a:effectLst/>
                <a:uLnTx/>
                <a:uFillTx/>
              </a:rPr>
              <a:t> </a:t>
            </a:r>
            <a:r>
              <a:rPr kumimoji="0" lang="ru-RU" sz="2400" b="0" i="0" u="sng" strike="noStrike" kern="0" cap="none" spc="0" normalizeH="0" baseline="0" noProof="0" dirty="0" err="1" smtClean="0">
                <a:ln>
                  <a:noFill/>
                </a:ln>
                <a:solidFill>
                  <a:prstClr val="black"/>
                </a:solidFill>
                <a:effectLst/>
                <a:uLnTx/>
                <a:uFillTx/>
                <a:hlinkClick r:id="rId5"/>
              </a:rPr>
              <a:t>Трептов</a:t>
            </a:r>
            <a:r>
              <a:rPr kumimoji="0" lang="ru-RU" sz="2400" b="0" i="0" u="sng" strike="noStrike" kern="0" cap="none" spc="0" normalizeH="0" baseline="0" noProof="0" dirty="0" smtClean="0">
                <a:ln>
                  <a:noFill/>
                </a:ln>
                <a:solidFill>
                  <a:prstClr val="black"/>
                </a:solidFill>
                <a:effectLst/>
                <a:uLnTx/>
                <a:uFillTx/>
                <a:hlinkClick r:id="rId5"/>
              </a:rPr>
              <a:t>-парке</a:t>
            </a:r>
            <a:r>
              <a:rPr lang="ru-RU" sz="1600" kern="0" dirty="0">
                <a:solidFill>
                  <a:prstClr val="black"/>
                </a:solidFill>
              </a:rPr>
              <a:t> </a:t>
            </a:r>
            <a:r>
              <a:rPr lang="ru-RU" sz="1600" kern="0" dirty="0" smtClean="0">
                <a:solidFill>
                  <a:prstClr val="black"/>
                </a:solidFill>
              </a:rPr>
              <a:t>- </a:t>
            </a:r>
            <a:r>
              <a:rPr lang="ru-RU" sz="2200" b="1" dirty="0" smtClean="0">
                <a:ln w="6350">
                  <a:noFill/>
                </a:ln>
                <a:solidFill>
                  <a:prstClr val="black">
                    <a:lumMod val="95000"/>
                    <a:lumOff val="5000"/>
                  </a:prstClr>
                </a:solidFill>
                <a:effectLst>
                  <a:outerShdw blurRad="114300" dist="101600" dir="2700000" algn="tl" rotWithShape="0">
                    <a:srgbClr val="000000">
                      <a:alpha val="40000"/>
                    </a:srgbClr>
                  </a:outerShdw>
                </a:effectLst>
                <a:latin typeface="Arial"/>
              </a:rPr>
              <a:t>самый </a:t>
            </a:r>
            <a:r>
              <a:rPr lang="ru-RU" b="1" dirty="0" smtClean="0">
                <a:ln w="6350">
                  <a:noFill/>
                </a:ln>
                <a:solidFill>
                  <a:prstClr val="black">
                    <a:lumMod val="95000"/>
                    <a:lumOff val="5000"/>
                  </a:prstClr>
                </a:solidFill>
                <a:effectLst>
                  <a:outerShdw blurRad="114300" dist="101600" dir="2700000" algn="tl" rotWithShape="0">
                    <a:srgbClr val="000000">
                      <a:alpha val="40000"/>
                    </a:srgbClr>
                  </a:outerShdw>
                </a:effectLst>
                <a:latin typeface="Arial"/>
              </a:rPr>
              <a:t>большой из </a:t>
            </a:r>
            <a:r>
              <a:rPr lang="ru-RU" b="1" dirty="0">
                <a:ln w="6350">
                  <a:noFill/>
                </a:ln>
                <a:solidFill>
                  <a:prstClr val="black">
                    <a:lumMod val="95000"/>
                    <a:lumOff val="5000"/>
                  </a:prstClr>
                </a:solidFill>
                <a:effectLst>
                  <a:outerShdw blurRad="114300" dist="101600" dir="2700000" algn="tl" rotWithShape="0">
                    <a:srgbClr val="000000">
                      <a:alpha val="40000"/>
                    </a:srgbClr>
                  </a:outerShdw>
                </a:effectLst>
                <a:latin typeface="Arial"/>
              </a:rPr>
              <a:t>подобных памятников за пределами бывшего Советского Союза и самый известный в мире наряду с Мамаевым курганом в </a:t>
            </a:r>
            <a:r>
              <a:rPr lang="ru-RU" b="1" dirty="0" smtClean="0">
                <a:ln w="6350">
                  <a:noFill/>
                </a:ln>
                <a:solidFill>
                  <a:prstClr val="black">
                    <a:lumMod val="95000"/>
                    <a:lumOff val="5000"/>
                  </a:prstClr>
                </a:solidFill>
                <a:effectLst>
                  <a:outerShdw blurRad="114300" dist="101600" dir="2700000" algn="tl" rotWithShape="0">
                    <a:srgbClr val="000000">
                      <a:alpha val="40000"/>
                    </a:srgbClr>
                  </a:outerShdw>
                </a:effectLst>
                <a:latin typeface="Arial"/>
              </a:rPr>
              <a:t>России.</a:t>
            </a:r>
          </a:p>
          <a:p>
            <a:pPr lvl="0" algn="ctr"/>
            <a:r>
              <a:rPr lang="ru-RU" sz="2000" b="1" dirty="0" smtClean="0">
                <a:ln w="6350">
                  <a:noFill/>
                </a:ln>
                <a:solidFill>
                  <a:prstClr val="black">
                    <a:lumMod val="95000"/>
                    <a:lumOff val="5000"/>
                  </a:prstClr>
                </a:solidFill>
                <a:effectLst>
                  <a:outerShdw blurRad="114300" dist="101600" dir="2700000" algn="tl" rotWithShape="0">
                    <a:srgbClr val="000000">
                      <a:alpha val="40000"/>
                    </a:srgbClr>
                  </a:outerShdw>
                </a:effectLst>
                <a:latin typeface="Arial"/>
              </a:rPr>
              <a:t>     </a:t>
            </a:r>
            <a:r>
              <a:rPr lang="ru-RU" sz="2000" b="1" dirty="0" smtClean="0">
                <a:ln w="6350">
                  <a:noFill/>
                </a:ln>
                <a:solidFill>
                  <a:srgbClr val="26449A"/>
                </a:solidFill>
                <a:effectLst>
                  <a:outerShdw blurRad="114300" dist="101600" dir="2700000" algn="tl" rotWithShape="0">
                    <a:srgbClr val="000000">
                      <a:alpha val="40000"/>
                    </a:srgbClr>
                  </a:outerShdw>
                </a:effectLst>
                <a:latin typeface="Arial"/>
              </a:rPr>
              <a:t>Молодой солдат со </a:t>
            </a:r>
            <a:r>
              <a:rPr lang="ru-RU" sz="2000" b="1" dirty="0">
                <a:ln w="6350">
                  <a:noFill/>
                </a:ln>
                <a:solidFill>
                  <a:srgbClr val="26449A"/>
                </a:solidFill>
                <a:effectLst>
                  <a:outerShdw blurRad="114300" dist="101600" dir="2700000" algn="tl" rotWithShape="0">
                    <a:srgbClr val="000000">
                      <a:alpha val="40000"/>
                    </a:srgbClr>
                  </a:outerShdw>
                </a:effectLst>
                <a:latin typeface="Arial"/>
              </a:rPr>
              <a:t>спасенной немецкой девочкой на руках </a:t>
            </a:r>
            <a:r>
              <a:rPr lang="ru-RU" sz="2000" b="1" dirty="0" smtClean="0">
                <a:ln w="6350">
                  <a:noFill/>
                </a:ln>
                <a:solidFill>
                  <a:srgbClr val="26449A"/>
                </a:solidFill>
                <a:effectLst>
                  <a:outerShdw blurRad="114300" dist="101600" dir="2700000" algn="tl" rotWithShape="0">
                    <a:srgbClr val="000000">
                      <a:alpha val="40000"/>
                    </a:srgbClr>
                  </a:outerShdw>
                </a:effectLst>
                <a:latin typeface="Arial"/>
              </a:rPr>
              <a:t> и </a:t>
            </a:r>
            <a:r>
              <a:rPr lang="ru-RU" sz="2000" b="1" dirty="0">
                <a:ln w="6350">
                  <a:noFill/>
                </a:ln>
                <a:solidFill>
                  <a:srgbClr val="26449A"/>
                </a:solidFill>
                <a:effectLst>
                  <a:outerShdw blurRad="114300" dist="101600" dir="2700000" algn="tl" rotWithShape="0">
                    <a:srgbClr val="000000">
                      <a:alpha val="40000"/>
                    </a:srgbClr>
                  </a:outerShdw>
                </a:effectLst>
                <a:latin typeface="Arial"/>
              </a:rPr>
              <a:t>мечом, разрубающим поверженную свастику, </a:t>
            </a:r>
            <a:r>
              <a:rPr lang="ru-RU" sz="2000" b="1" dirty="0" smtClean="0">
                <a:ln w="6350">
                  <a:noFill/>
                </a:ln>
                <a:solidFill>
                  <a:srgbClr val="26449A"/>
                </a:solidFill>
                <a:effectLst>
                  <a:outerShdw blurRad="114300" dist="101600" dir="2700000" algn="tl" rotWithShape="0">
                    <a:srgbClr val="000000">
                      <a:alpha val="40000"/>
                    </a:srgbClr>
                  </a:outerShdw>
                </a:effectLst>
                <a:latin typeface="Arial"/>
              </a:rPr>
              <a:t>возвышается над </a:t>
            </a:r>
            <a:r>
              <a:rPr lang="ru-RU" sz="2000" b="1" dirty="0">
                <a:ln w="6350">
                  <a:noFill/>
                </a:ln>
                <a:solidFill>
                  <a:srgbClr val="26449A"/>
                </a:solidFill>
                <a:effectLst>
                  <a:outerShdw blurRad="114300" dist="101600" dir="2700000" algn="tl" rotWithShape="0">
                    <a:srgbClr val="000000">
                      <a:alpha val="40000"/>
                    </a:srgbClr>
                  </a:outerShdw>
                </a:effectLst>
                <a:latin typeface="Arial"/>
              </a:rPr>
              <a:t>кронами </a:t>
            </a:r>
            <a:r>
              <a:rPr lang="ru-RU" sz="2000" b="1" dirty="0" smtClean="0">
                <a:ln w="6350">
                  <a:noFill/>
                </a:ln>
                <a:solidFill>
                  <a:srgbClr val="26449A"/>
                </a:solidFill>
                <a:effectLst>
                  <a:outerShdw blurRad="114300" dist="101600" dir="2700000" algn="tl" rotWithShape="0">
                    <a:srgbClr val="000000">
                      <a:alpha val="40000"/>
                    </a:srgbClr>
                  </a:outerShdw>
                </a:effectLst>
                <a:latin typeface="Arial"/>
              </a:rPr>
              <a:t> старых деревьев на </a:t>
            </a:r>
            <a:r>
              <a:rPr lang="ru-RU" sz="2000" b="1" dirty="0">
                <a:ln w="6350">
                  <a:noFill/>
                </a:ln>
                <a:solidFill>
                  <a:srgbClr val="26449A"/>
                </a:solidFill>
                <a:effectLst>
                  <a:outerShdw blurRad="114300" dist="101600" dir="2700000" algn="tl" rotWithShape="0">
                    <a:srgbClr val="000000">
                      <a:alpha val="40000"/>
                    </a:srgbClr>
                  </a:outerShdw>
                </a:effectLst>
                <a:latin typeface="Arial"/>
              </a:rPr>
              <a:t>могильном холме.</a:t>
            </a:r>
            <a:endParaRPr kumimoji="0" lang="ru-RU" sz="1400" b="1" i="0" strike="noStrike" kern="0" cap="none" spc="0" normalizeH="0" baseline="0" noProof="0" dirty="0" smtClean="0">
              <a:ln>
                <a:noFill/>
              </a:ln>
              <a:solidFill>
                <a:srgbClr val="26449A"/>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b="0" i="0" u="none" strike="noStrike" kern="0" cap="none" spc="0" normalizeH="0" baseline="0" noProof="0" dirty="0" smtClean="0">
                <a:ln>
                  <a:noFill/>
                </a:ln>
                <a:solidFill>
                  <a:prstClr val="black"/>
                </a:solidFill>
                <a:effectLst/>
                <a:uLnTx/>
                <a:uFillTx/>
              </a:rPr>
              <a:t> </a:t>
            </a:r>
            <a:endParaRPr kumimoji="0" lang="ru-RU" sz="20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xmlns="" val="3781421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www.websmi.by/wp-content/uploads/2015/06/000656_85518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01283" y="8895"/>
            <a:ext cx="7620000" cy="564832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2" name="Прямоугольник 1"/>
          <p:cNvSpPr/>
          <p:nvPr/>
        </p:nvSpPr>
        <p:spPr>
          <a:xfrm>
            <a:off x="503878" y="5103674"/>
            <a:ext cx="8640122" cy="175432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Мемориальный комплекс </a:t>
            </a:r>
          </a:p>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«Хатынь»</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xmlns="" val="16608825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828850" y="116632"/>
            <a:ext cx="7200800" cy="3139321"/>
          </a:xfrm>
          <a:prstGeom prst="rect">
            <a:avLst/>
          </a:prstGeom>
        </p:spPr>
        <p:txBody>
          <a:bodyPr wrap="square">
            <a:spAutoFit/>
          </a:bodyPr>
          <a:lstStyle/>
          <a:p>
            <a:r>
              <a:rPr lang="ru-RU" b="1" i="0" dirty="0" err="1" smtClean="0">
                <a:solidFill>
                  <a:srgbClr val="222222"/>
                </a:solidFill>
                <a:effectLst/>
                <a:latin typeface="Arial"/>
              </a:rPr>
              <a:t>Хаты́нь</a:t>
            </a:r>
            <a:r>
              <a:rPr lang="ru-RU" b="1" i="0" dirty="0" smtClean="0">
                <a:solidFill>
                  <a:srgbClr val="222222"/>
                </a:solidFill>
                <a:effectLst/>
                <a:latin typeface="Arial"/>
              </a:rPr>
              <a:t> -</a:t>
            </a:r>
            <a:r>
              <a:rPr lang="ru-RU" b="0" i="0" dirty="0" smtClean="0">
                <a:solidFill>
                  <a:srgbClr val="222222"/>
                </a:solidFill>
                <a:effectLst/>
                <a:latin typeface="Arial"/>
              </a:rPr>
              <a:t> деревня в </a:t>
            </a:r>
            <a:r>
              <a:rPr lang="ru-RU" b="0" i="0" u="none" strike="noStrike" dirty="0" smtClean="0">
                <a:solidFill>
                  <a:srgbClr val="0B0080"/>
                </a:solidFill>
                <a:effectLst/>
                <a:latin typeface="Arial"/>
                <a:hlinkClick r:id="rId2" tooltip="Белоруссия"/>
              </a:rPr>
              <a:t>Белоруссии</a:t>
            </a:r>
            <a:r>
              <a:rPr lang="ru-RU" b="0" i="0" dirty="0" smtClean="0">
                <a:solidFill>
                  <a:srgbClr val="222222"/>
                </a:solidFill>
                <a:effectLst/>
                <a:latin typeface="Arial"/>
              </a:rPr>
              <a:t>, уничтоженная </a:t>
            </a:r>
            <a:r>
              <a:rPr lang="ru-RU" b="0" i="0" u="none" strike="noStrike" dirty="0" smtClean="0">
                <a:solidFill>
                  <a:srgbClr val="0B0080"/>
                </a:solidFill>
                <a:effectLst/>
                <a:latin typeface="Arial"/>
                <a:hlinkClick r:id="rId3" tooltip="22 марта"/>
              </a:rPr>
              <a:t>22 марта</a:t>
            </a:r>
            <a:r>
              <a:rPr lang="ru-RU" b="0" i="0" dirty="0" smtClean="0">
                <a:solidFill>
                  <a:srgbClr val="222222"/>
                </a:solidFill>
                <a:effectLst/>
                <a:latin typeface="Arial"/>
              </a:rPr>
              <a:t> </a:t>
            </a:r>
            <a:r>
              <a:rPr lang="ru-RU" b="0" i="0" u="none" strike="noStrike" dirty="0" smtClean="0">
                <a:solidFill>
                  <a:srgbClr val="0B0080"/>
                </a:solidFill>
                <a:effectLst/>
                <a:latin typeface="Arial"/>
                <a:hlinkClick r:id="rId4" tooltip="1943 год"/>
              </a:rPr>
              <a:t>1943 года</a:t>
            </a:r>
            <a:r>
              <a:rPr lang="ru-RU" b="0" i="0" dirty="0" smtClean="0">
                <a:solidFill>
                  <a:srgbClr val="222222"/>
                </a:solidFill>
                <a:effectLst/>
                <a:latin typeface="Arial"/>
              </a:rPr>
              <a:t> карательным отрядом в качестве мести за убийство нескольких немецких военнослужащих. В соответствии с принципом коллективного наказания 149 жителей Хатыни были сожжены заживо или расстреляны</a:t>
            </a:r>
            <a:r>
              <a:rPr lang="ru-RU" baseline="30000" dirty="0">
                <a:solidFill>
                  <a:srgbClr val="0B0080"/>
                </a:solidFill>
                <a:latin typeface="Arial"/>
              </a:rPr>
              <a:t> </a:t>
            </a:r>
            <a:r>
              <a:rPr lang="ru-RU" b="0" i="0" dirty="0" smtClean="0">
                <a:solidFill>
                  <a:srgbClr val="222222"/>
                </a:solidFill>
                <a:effectLst/>
                <a:latin typeface="Arial"/>
              </a:rPr>
              <a:t>за </a:t>
            </a:r>
            <a:r>
              <a:rPr lang="ru-RU" b="0" i="1" dirty="0" smtClean="0">
                <a:solidFill>
                  <a:srgbClr val="222222"/>
                </a:solidFill>
                <a:effectLst/>
                <a:latin typeface="Arial"/>
              </a:rPr>
              <a:t>возможное</a:t>
            </a:r>
            <a:r>
              <a:rPr lang="ru-RU" b="0" i="0" dirty="0" smtClean="0">
                <a:solidFill>
                  <a:srgbClr val="222222"/>
                </a:solidFill>
                <a:effectLst/>
                <a:latin typeface="Arial"/>
              </a:rPr>
              <a:t> оказание жителями деревни помощи партизанам</a:t>
            </a:r>
            <a:r>
              <a:rPr lang="ru-RU" baseline="30000" dirty="0">
                <a:solidFill>
                  <a:srgbClr val="0B0080"/>
                </a:solidFill>
                <a:latin typeface="Arial"/>
              </a:rPr>
              <a:t>.</a:t>
            </a:r>
            <a:endParaRPr lang="ru-RU" b="0" i="0" dirty="0" smtClean="0">
              <a:solidFill>
                <a:srgbClr val="222222"/>
              </a:solidFill>
              <a:effectLst/>
              <a:latin typeface="Arial"/>
            </a:endParaRPr>
          </a:p>
          <a:p>
            <a:r>
              <a:rPr lang="ru-RU" b="0" i="0" dirty="0" smtClean="0">
                <a:solidFill>
                  <a:srgbClr val="222222"/>
                </a:solidFill>
                <a:effectLst/>
                <a:latin typeface="Arial"/>
              </a:rPr>
              <a:t>          В 1969 году на месте, где находилась деревня, был открыт </a:t>
            </a:r>
            <a:r>
              <a:rPr lang="ru-RU" b="0" i="0" u="none" strike="noStrike" dirty="0" smtClean="0">
                <a:solidFill>
                  <a:srgbClr val="0B0080"/>
                </a:solidFill>
                <a:effectLst/>
                <a:latin typeface="Arial"/>
                <a:hlinkClick r:id="rId5" tooltip="Мемориальный комплекс"/>
              </a:rPr>
              <a:t>мемориальный комплекс</a:t>
            </a:r>
            <a:r>
              <a:rPr lang="ru-RU" b="0" i="0" dirty="0" smtClean="0">
                <a:solidFill>
                  <a:srgbClr val="222222"/>
                </a:solidFill>
                <a:effectLst/>
                <a:latin typeface="Arial"/>
              </a:rPr>
              <a:t>. </a:t>
            </a:r>
            <a:r>
              <a:rPr lang="ru-RU" b="1" i="1" dirty="0" smtClean="0">
                <a:solidFill>
                  <a:srgbClr val="222222"/>
                </a:solidFill>
                <a:effectLst/>
                <a:latin typeface="Arial"/>
              </a:rPr>
              <a:t>Хатынь стала символом массового уничтожения мирного населения, осуществлявшегося нацистами и коллаборационистами на оккупированной территории </a:t>
            </a:r>
            <a:r>
              <a:rPr lang="ru-RU" b="1" i="1" u="sng" dirty="0" smtClean="0">
                <a:solidFill>
                  <a:srgbClr val="0B0080"/>
                </a:solidFill>
                <a:effectLst/>
                <a:latin typeface="Arial"/>
                <a:hlinkClick r:id="rId6"/>
              </a:rPr>
              <a:t>СССР</a:t>
            </a:r>
            <a:r>
              <a:rPr lang="ru-RU" b="1" i="1" dirty="0" smtClean="0">
                <a:solidFill>
                  <a:srgbClr val="222222"/>
                </a:solidFill>
                <a:effectLst/>
                <a:latin typeface="Arial"/>
              </a:rPr>
              <a:t>.</a:t>
            </a:r>
            <a:endParaRPr lang="ru-RU" b="1" i="1" dirty="0">
              <a:solidFill>
                <a:srgbClr val="222222"/>
              </a:solidFill>
              <a:effectLst/>
              <a:latin typeface="Arial"/>
            </a:endParaRPr>
          </a:p>
        </p:txBody>
      </p:sp>
      <p:pic>
        <p:nvPicPr>
          <p:cNvPr id="48130" name="Picture 2" descr="http://www.avenutver.ru/uploads/posts/2016-04/1459866013_3.jp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5858329" y="3255953"/>
            <a:ext cx="3168352" cy="3341399"/>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48132" name="Picture 4" descr="http://www.megatur.ru/images/hatin_1.jpg"/>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26665" y="3255953"/>
            <a:ext cx="3105175" cy="348541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48134" name="Picture 6" descr="http://belarusgid.by/wp-content/uploads/2015/05/hatyn3.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2987824" y="3255953"/>
            <a:ext cx="3438979" cy="348541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569023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83768" y="5013176"/>
            <a:ext cx="6504537" cy="175432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Памятник</a:t>
            </a:r>
          </a:p>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военным летчикам</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49154" name="Picture 2" descr="http://showbizdaily.ru/wp-content/uploads/2013/04/bikov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441263" y="32614"/>
            <a:ext cx="4049472" cy="5328592"/>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201554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270473" y="4077072"/>
            <a:ext cx="6840760" cy="2585323"/>
          </a:xfrm>
          <a:prstGeom prst="rect">
            <a:avLst/>
          </a:prstGeom>
        </p:spPr>
        <p:txBody>
          <a:bodyPr wrap="square">
            <a:spAutoFit/>
          </a:bodyPr>
          <a:lstStyle/>
          <a:p>
            <a:r>
              <a:rPr lang="ru-RU" b="1" i="0" dirty="0" smtClean="0">
                <a:solidFill>
                  <a:srgbClr val="222222"/>
                </a:solidFill>
                <a:effectLst/>
                <a:latin typeface="Arial"/>
              </a:rPr>
              <a:t>Памятник военным лётчикам</a:t>
            </a:r>
            <a:r>
              <a:rPr lang="ru-RU" b="0" i="0" dirty="0" smtClean="0">
                <a:solidFill>
                  <a:srgbClr val="222222"/>
                </a:solidFill>
                <a:effectLst/>
                <a:latin typeface="Arial"/>
              </a:rPr>
              <a:t> в Киеве установлен в </a:t>
            </a:r>
            <a:r>
              <a:rPr lang="ru-RU" b="0" i="0" u="sng" dirty="0" smtClean="0">
                <a:solidFill>
                  <a:srgbClr val="0B0080"/>
                </a:solidFill>
                <a:effectLst/>
                <a:latin typeface="Arial"/>
                <a:hlinkClick r:id="rId2"/>
              </a:rPr>
              <a:t>парке Славы</a:t>
            </a:r>
            <a:r>
              <a:rPr lang="ru-RU" b="0" i="0" u="sng" dirty="0" smtClean="0">
                <a:solidFill>
                  <a:srgbClr val="0B0080"/>
                </a:solidFill>
                <a:effectLst/>
                <a:latin typeface="Arial"/>
              </a:rPr>
              <a:t>. </a:t>
            </a:r>
            <a:r>
              <a:rPr lang="ru-RU" b="0" i="0" dirty="0" smtClean="0">
                <a:solidFill>
                  <a:srgbClr val="222222"/>
                </a:solidFill>
                <a:effectLst/>
                <a:latin typeface="Arial"/>
              </a:rPr>
              <a:t>Памятник посвящён военным лётчикам, погибшим при освобождении Украины. Фигура памятника списана с </a:t>
            </a:r>
            <a:r>
              <a:rPr lang="ru-RU" b="0" i="0" u="none" strike="noStrike" dirty="0" smtClean="0">
                <a:solidFill>
                  <a:srgbClr val="0B0080"/>
                </a:solidFill>
                <a:effectLst/>
                <a:latin typeface="Arial"/>
                <a:hlinkClick r:id="rId3" tooltip="Быков, Леонид Фёдорович"/>
              </a:rPr>
              <a:t>Леонида Быкова</a:t>
            </a:r>
            <a:r>
              <a:rPr lang="ru-RU" b="0" i="0" dirty="0" smtClean="0">
                <a:solidFill>
                  <a:srgbClr val="222222"/>
                </a:solidFill>
                <a:effectLst/>
                <a:latin typeface="Arial"/>
              </a:rPr>
              <a:t>: он изображён в самом своём известном сценическом образе — командира эскадрильи капитана Алексея «Маэстро» Титаренко из кинофильма </a:t>
            </a:r>
            <a:r>
              <a:rPr lang="ru-RU" b="0" i="0" u="sng" dirty="0" smtClean="0">
                <a:solidFill>
                  <a:srgbClr val="0B0080"/>
                </a:solidFill>
                <a:effectLst/>
                <a:latin typeface="Arial"/>
                <a:hlinkClick r:id="rId4"/>
              </a:rPr>
              <a:t>«В бой идут одни „старики“»</a:t>
            </a:r>
            <a:r>
              <a:rPr lang="ru-RU" b="0" i="0" u="sng" dirty="0" smtClean="0">
                <a:solidFill>
                  <a:srgbClr val="0B0080"/>
                </a:solidFill>
                <a:effectLst/>
                <a:latin typeface="Arial"/>
              </a:rPr>
              <a:t>. </a:t>
            </a:r>
            <a:r>
              <a:rPr lang="ru-RU" b="0" i="0" dirty="0" smtClean="0">
                <a:solidFill>
                  <a:srgbClr val="222222"/>
                </a:solidFill>
                <a:effectLst/>
                <a:latin typeface="Arial"/>
              </a:rPr>
              <a:t>Талантливый актер воплотил в своей роли в этом фильме образ военного лётчика времён Великой Отечественной войны.</a:t>
            </a:r>
            <a:endParaRPr lang="ru-RU" dirty="0"/>
          </a:p>
        </p:txBody>
      </p:sp>
      <p:pic>
        <p:nvPicPr>
          <p:cNvPr id="50178" name="Picture 2" descr="http://www.skulptura.com.ua/images/sculpture/Bykov/Bykov_prof.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051720" y="53777"/>
            <a:ext cx="2716469" cy="403244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50180" name="Picture 4" descr="http://photos.lifeisphoto.ru/118/0/1189866.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004048" y="67122"/>
            <a:ext cx="3721602" cy="2088232"/>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50184" name="Picture 8" descr="http://vdvgazeta.ru/sites/default/files/inline/images/Kor/bykov.jp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5296434" y="1997993"/>
            <a:ext cx="3136829" cy="20882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816987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memory-map.prosv.ru/memorials/00/02/81/5/6645.jpe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835696" y="116632"/>
            <a:ext cx="7099676" cy="4780364"/>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4" name="Прямоугольник 3"/>
          <p:cNvSpPr/>
          <p:nvPr/>
        </p:nvSpPr>
        <p:spPr>
          <a:xfrm>
            <a:off x="1221990" y="4272677"/>
            <a:ext cx="7906780" cy="258532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i="0"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Helvetica Neue"/>
              </a:rPr>
              <a:t>Невское воинское </a:t>
            </a:r>
          </a:p>
          <a:p>
            <a:pPr algn="ctr"/>
            <a:r>
              <a:rPr lang="ru-RU" sz="5400" b="1" i="0"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Helvetica Neue"/>
              </a:rPr>
              <a:t>кладбище. </a:t>
            </a:r>
          </a:p>
          <a:p>
            <a:pPr algn="ctr"/>
            <a:r>
              <a:rPr lang="ru-RU" sz="5400" b="1" i="0"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Helvetica Neue"/>
              </a:rPr>
              <a:t>Мемориал «Журавли»</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xmlns="" val="16556149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23331" y="188640"/>
            <a:ext cx="6912768" cy="3139321"/>
          </a:xfrm>
          <a:prstGeom prst="rect">
            <a:avLst/>
          </a:prstGeom>
        </p:spPr>
        <p:txBody>
          <a:bodyPr wrap="square">
            <a:spAutoFit/>
          </a:bodyPr>
          <a:lstStyle/>
          <a:p>
            <a:r>
              <a:rPr lang="ru-RU" b="1" i="0" u="sng" dirty="0" smtClean="0">
                <a:solidFill>
                  <a:srgbClr val="FF0000"/>
                </a:solidFill>
                <a:effectLst/>
                <a:latin typeface="Helvetica Neue"/>
              </a:rPr>
              <a:t>    Мемориальное Невское воинское кладбище (г. Санкт -Петербург) </a:t>
            </a:r>
            <a:r>
              <a:rPr lang="ru-RU" b="0" i="0" dirty="0" smtClean="0">
                <a:solidFill>
                  <a:srgbClr val="333333"/>
                </a:solidFill>
                <a:effectLst/>
                <a:latin typeface="Helvetica Neue"/>
              </a:rPr>
              <a:t>В братских могилах покоятся останки защитников и жителей блокадного Ленинграда. </a:t>
            </a:r>
          </a:p>
          <a:p>
            <a:r>
              <a:rPr lang="ru-RU" b="0" i="0" dirty="0" smtClean="0">
                <a:solidFill>
                  <a:srgbClr val="333333"/>
                </a:solidFill>
                <a:effectLst/>
                <a:latin typeface="Helvetica Neue"/>
              </a:rPr>
              <a:t>     </a:t>
            </a:r>
            <a:r>
              <a:rPr lang="ru-RU" b="0" i="0" u="sng" dirty="0" smtClean="0">
                <a:solidFill>
                  <a:srgbClr val="C00000"/>
                </a:solidFill>
                <a:effectLst/>
                <a:latin typeface="Helvetica Neue"/>
              </a:rPr>
              <a:t>Мемориал «Журавли</a:t>
            </a:r>
            <a:r>
              <a:rPr lang="ru-RU" b="0" i="0" dirty="0" smtClean="0">
                <a:solidFill>
                  <a:srgbClr val="333333"/>
                </a:solidFill>
                <a:effectLst/>
                <a:latin typeface="Helvetica Neue"/>
              </a:rPr>
              <a:t>» представляет собой скульптурную группу из пяти летящих журавлиных фигур. Одним крылом птицы «закреплены» на стене мемориала, свободные крылья они простирают в небо. Журавли стали одним из главных символов потерь, которые понесла планета в годы Второй мировой войны. В отечественной культуре он укрепился благодаря одной из самых любимых в народе песен о войне «Журавли». </a:t>
            </a:r>
            <a:endParaRPr lang="ru-RU" dirty="0"/>
          </a:p>
        </p:txBody>
      </p:sp>
      <p:pic>
        <p:nvPicPr>
          <p:cNvPr id="53250" name="Picture 2" descr="http://www.nevnews.ru/icon/news2/465x310/5101_143091240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5576" y="3327961"/>
            <a:ext cx="4429125" cy="2952751"/>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53252" name="Picture 4" descr="http://p1.citywalls.ru/photo_95-98041.jpg?mt=1317477216"/>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860032" y="3707333"/>
            <a:ext cx="4200888" cy="3150667"/>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908567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2555776" y="332656"/>
            <a:ext cx="4968552" cy="5786454"/>
          </a:xfrm>
          <a:prstGeom prst="rect">
            <a:avLst/>
          </a:prstGeom>
        </p:spPr>
        <p:txBody>
          <a:bodyPr vert="horz" anchor="ctr">
            <a:no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2400" b="0" i="0" u="sng" strike="noStrike" kern="1200" cap="none" spc="0" normalizeH="0" baseline="0" noProof="0" dirty="0" smtClean="0">
                <a:ln w="6350">
                  <a:noFill/>
                </a:ln>
                <a:solidFill>
                  <a:srgbClr val="00B050"/>
                </a:solidFill>
                <a:effectLst>
                  <a:outerShdw blurRad="114300" dist="101600" dir="2700000" algn="tl" rotWithShape="0">
                    <a:srgbClr val="000000">
                      <a:alpha val="40000"/>
                    </a:srgbClr>
                  </a:outerShdw>
                </a:effectLst>
                <a:uLnTx/>
                <a:uFillTx/>
                <a:latin typeface="Arial Black" pitchFamily="34" charset="0"/>
                <a:cs typeface="Aharoni" panose="02010803020104030203" pitchFamily="2" charset="-79"/>
              </a:rPr>
              <a:t>Память — наша совесть!</a:t>
            </a:r>
            <a:r>
              <a:rPr kumimoji="0" lang="ru-RU" sz="2400" b="0" i="0" u="none" strike="noStrike" kern="1200" cap="none" spc="0" normalizeH="0" baseline="0" noProof="0" dirty="0" smtClean="0">
                <a:ln w="6350">
                  <a:noFill/>
                </a:ln>
                <a:solidFill>
                  <a:sysClr val="window" lastClr="FFFFFF"/>
                </a:solidFill>
                <a:effectLst>
                  <a:outerShdw blurRad="114300" dist="101600" dir="2700000" algn="tl" rotWithShape="0">
                    <a:srgbClr val="000000">
                      <a:alpha val="40000"/>
                    </a:srgbClr>
                  </a:outerShdw>
                </a:effectLst>
                <a:uLnTx/>
                <a:uFillTx/>
                <a:latin typeface="Arial Black" pitchFamily="34" charset="0"/>
                <a:cs typeface="Aharoni" panose="02010803020104030203" pitchFamily="2" charset="-79"/>
              </a:rPr>
              <a:t/>
            </a:r>
            <a:br>
              <a:rPr kumimoji="0" lang="ru-RU" sz="2400" b="0" i="0" u="none" strike="noStrike" kern="1200" cap="none" spc="0" normalizeH="0" baseline="0" noProof="0" dirty="0" smtClean="0">
                <a:ln w="6350">
                  <a:noFill/>
                </a:ln>
                <a:solidFill>
                  <a:sysClr val="window" lastClr="FFFFFF"/>
                </a:solidFill>
                <a:effectLst>
                  <a:outerShdw blurRad="114300" dist="101600" dir="2700000" algn="tl" rotWithShape="0">
                    <a:srgbClr val="000000">
                      <a:alpha val="40000"/>
                    </a:srgbClr>
                  </a:outerShdw>
                </a:effectLst>
                <a:uLnTx/>
                <a:uFillTx/>
                <a:latin typeface="Arial Black" pitchFamily="34" charset="0"/>
                <a:cs typeface="Aharoni" panose="02010803020104030203" pitchFamily="2" charset="-79"/>
              </a:rPr>
            </a:br>
            <a:r>
              <a:rPr kumimoji="0" lang="ru-RU" sz="2000" b="0" i="0" u="none" strike="noStrike" kern="1200" cap="none" spc="0" normalizeH="0" baseline="0" noProof="0" dirty="0" smtClean="0">
                <a:ln w="6350">
                  <a:noFill/>
                </a:ln>
                <a:solidFill>
                  <a:sysClr val="window" lastClr="FFFFFF"/>
                </a:solidFill>
                <a:effectLst>
                  <a:outerShdw blurRad="114300" dist="101600" dir="2700000" algn="tl" rotWithShape="0">
                    <a:srgbClr val="000000">
                      <a:alpha val="40000"/>
                    </a:srgbClr>
                  </a:outerShdw>
                </a:effectLst>
                <a:uLnTx/>
                <a:uFillTx/>
                <a:latin typeface="Arial Black" pitchFamily="34" charset="0"/>
                <a:cs typeface="David" pitchFamily="34" charset="-79"/>
              </a:rPr>
              <a:t/>
            </a:r>
            <a:br>
              <a:rPr kumimoji="0" lang="ru-RU" sz="2000" b="0" i="0" u="none" strike="noStrike" kern="1200" cap="none" spc="0" normalizeH="0" baseline="0" noProof="0" dirty="0" smtClean="0">
                <a:ln w="6350">
                  <a:noFill/>
                </a:ln>
                <a:solidFill>
                  <a:sysClr val="window" lastClr="FFFFFF"/>
                </a:solidFill>
                <a:effectLst>
                  <a:outerShdw blurRad="114300" dist="101600" dir="2700000" algn="tl" rotWithShape="0">
                    <a:srgbClr val="000000">
                      <a:alpha val="40000"/>
                    </a:srgbClr>
                  </a:outerShdw>
                </a:effectLst>
                <a:uLnTx/>
                <a:uFillTx/>
                <a:latin typeface="Arial Black" pitchFamily="34" charset="0"/>
                <a:cs typeface="David" pitchFamily="34" charset="-79"/>
              </a:rPr>
            </a:br>
            <a:r>
              <a:rPr kumimoji="0" lang="ru-RU" sz="2000" b="0" i="0" u="none" strike="noStrike" kern="1200" cap="none" spc="0" normalizeH="0" baseline="0" noProof="0" dirty="0" smtClean="0">
                <a:ln w="6350">
                  <a:noFill/>
                </a:ln>
                <a:solidFill>
                  <a:srgbClr val="C00000"/>
                </a:solidFill>
                <a:effectLst/>
                <a:uLnTx/>
                <a:uFillTx/>
                <a:latin typeface="Arial Black" pitchFamily="34" charset="0"/>
                <a:cs typeface="David" pitchFamily="34" charset="-79"/>
              </a:rPr>
              <a:t>Опять война, </a:t>
            </a:r>
            <a:br>
              <a:rPr kumimoji="0" lang="ru-RU" sz="2000" b="0" i="0" u="none" strike="noStrike" kern="1200" cap="none" spc="0" normalizeH="0" baseline="0" noProof="0" dirty="0" smtClean="0">
                <a:ln w="6350">
                  <a:noFill/>
                </a:ln>
                <a:solidFill>
                  <a:srgbClr val="C00000"/>
                </a:solidFill>
                <a:effectLst/>
                <a:uLnTx/>
                <a:uFillTx/>
                <a:latin typeface="Arial Black" pitchFamily="34" charset="0"/>
                <a:cs typeface="David" pitchFamily="34" charset="-79"/>
              </a:rPr>
            </a:br>
            <a:r>
              <a:rPr kumimoji="0" lang="ru-RU" sz="2000" b="0" i="0" u="none" strike="noStrike" kern="1200" cap="none" spc="0" normalizeH="0" baseline="0" noProof="0" dirty="0" smtClean="0">
                <a:ln w="6350">
                  <a:noFill/>
                </a:ln>
                <a:solidFill>
                  <a:srgbClr val="C00000"/>
                </a:solidFill>
                <a:effectLst/>
                <a:uLnTx/>
                <a:uFillTx/>
                <a:latin typeface="Arial Black" pitchFamily="34" charset="0"/>
                <a:cs typeface="David" pitchFamily="34" charset="-79"/>
              </a:rPr>
              <a:t>Опять блокада... </a:t>
            </a:r>
            <a:br>
              <a:rPr kumimoji="0" lang="ru-RU" sz="2000" b="0" i="0" u="none" strike="noStrike" kern="1200" cap="none" spc="0" normalizeH="0" baseline="0" noProof="0" dirty="0" smtClean="0">
                <a:ln w="6350">
                  <a:noFill/>
                </a:ln>
                <a:solidFill>
                  <a:srgbClr val="C00000"/>
                </a:solidFill>
                <a:effectLst/>
                <a:uLnTx/>
                <a:uFillTx/>
                <a:latin typeface="Arial Black" pitchFamily="34" charset="0"/>
                <a:cs typeface="David" pitchFamily="34" charset="-79"/>
              </a:rPr>
            </a:br>
            <a:r>
              <a:rPr kumimoji="0" lang="ru-RU" sz="2000" b="0" i="0" u="none" strike="noStrike" kern="1200" cap="none" spc="0" normalizeH="0" baseline="0" noProof="0" dirty="0" smtClean="0">
                <a:ln w="6350">
                  <a:noFill/>
                </a:ln>
                <a:solidFill>
                  <a:srgbClr val="C00000"/>
                </a:solidFill>
                <a:effectLst/>
                <a:uLnTx/>
                <a:uFillTx/>
                <a:latin typeface="Arial Black" pitchFamily="34" charset="0"/>
                <a:cs typeface="David" pitchFamily="34" charset="-79"/>
              </a:rPr>
              <a:t>А может, нам о них забыть?</a:t>
            </a:r>
            <a:br>
              <a:rPr kumimoji="0" lang="ru-RU" sz="2000" b="0" i="0" u="none" strike="noStrike" kern="1200" cap="none" spc="0" normalizeH="0" baseline="0" noProof="0" dirty="0" smtClean="0">
                <a:ln w="6350">
                  <a:noFill/>
                </a:ln>
                <a:solidFill>
                  <a:srgbClr val="C00000"/>
                </a:solidFill>
                <a:effectLst/>
                <a:uLnTx/>
                <a:uFillTx/>
                <a:latin typeface="Arial Black" pitchFamily="34" charset="0"/>
                <a:cs typeface="David" pitchFamily="34" charset="-79"/>
              </a:rPr>
            </a:br>
            <a:r>
              <a:rPr kumimoji="0" lang="ru-RU" sz="2000" b="0" i="0" u="none" strike="noStrike" kern="1200" cap="none" spc="0" normalizeH="0" baseline="0" noProof="0" dirty="0" smtClean="0">
                <a:ln w="6350">
                  <a:noFill/>
                </a:ln>
                <a:solidFill>
                  <a:srgbClr val="C00000"/>
                </a:solidFill>
                <a:effectLst/>
                <a:uLnTx/>
                <a:uFillTx/>
                <a:latin typeface="Arial Black" pitchFamily="34" charset="0"/>
                <a:cs typeface="David" pitchFamily="34" charset="-79"/>
              </a:rPr>
              <a:t>Я слышу иногда: </a:t>
            </a:r>
            <a:br>
              <a:rPr kumimoji="0" lang="ru-RU" sz="2000" b="0" i="0" u="none" strike="noStrike" kern="1200" cap="none" spc="0" normalizeH="0" baseline="0" noProof="0" dirty="0" smtClean="0">
                <a:ln w="6350">
                  <a:noFill/>
                </a:ln>
                <a:solidFill>
                  <a:srgbClr val="C00000"/>
                </a:solidFill>
                <a:effectLst/>
                <a:uLnTx/>
                <a:uFillTx/>
                <a:latin typeface="Arial Black" pitchFamily="34" charset="0"/>
                <a:cs typeface="David" pitchFamily="34" charset="-79"/>
              </a:rPr>
            </a:br>
            <a:r>
              <a:rPr kumimoji="0" lang="ru-RU" sz="2000" b="0" i="0" u="none" strike="noStrike" kern="1200" cap="none" spc="0" normalizeH="0" baseline="0" noProof="0" dirty="0" smtClean="0">
                <a:ln w="6350">
                  <a:noFill/>
                </a:ln>
                <a:solidFill>
                  <a:srgbClr val="C00000"/>
                </a:solidFill>
                <a:effectLst/>
                <a:uLnTx/>
                <a:uFillTx/>
                <a:latin typeface="Arial Black" pitchFamily="34" charset="0"/>
                <a:cs typeface="David" pitchFamily="34" charset="-79"/>
              </a:rPr>
              <a:t>«Не надо, </a:t>
            </a:r>
            <a:br>
              <a:rPr kumimoji="0" lang="ru-RU" sz="2000" b="0" i="0" u="none" strike="noStrike" kern="1200" cap="none" spc="0" normalizeH="0" baseline="0" noProof="0" dirty="0" smtClean="0">
                <a:ln w="6350">
                  <a:noFill/>
                </a:ln>
                <a:solidFill>
                  <a:srgbClr val="C00000"/>
                </a:solidFill>
                <a:effectLst/>
                <a:uLnTx/>
                <a:uFillTx/>
                <a:latin typeface="Arial Black" pitchFamily="34" charset="0"/>
                <a:cs typeface="David" pitchFamily="34" charset="-79"/>
              </a:rPr>
            </a:br>
            <a:r>
              <a:rPr kumimoji="0" lang="ru-RU" sz="2000" b="0" i="0" u="none" strike="noStrike" kern="1200" cap="none" spc="0" normalizeH="0" baseline="0" noProof="0" dirty="0" smtClean="0">
                <a:ln w="6350">
                  <a:noFill/>
                </a:ln>
                <a:solidFill>
                  <a:srgbClr val="C00000"/>
                </a:solidFill>
                <a:effectLst/>
                <a:uLnTx/>
                <a:uFillTx/>
                <a:latin typeface="Arial Black" pitchFamily="34" charset="0"/>
                <a:cs typeface="David" pitchFamily="34" charset="-79"/>
              </a:rPr>
              <a:t>Не надо раны бередить». </a:t>
            </a:r>
            <a:br>
              <a:rPr kumimoji="0" lang="ru-RU" sz="2000" b="0" i="0" u="none" strike="noStrike" kern="1200" cap="none" spc="0" normalizeH="0" baseline="0" noProof="0" dirty="0" smtClean="0">
                <a:ln w="6350">
                  <a:noFill/>
                </a:ln>
                <a:solidFill>
                  <a:srgbClr val="C00000"/>
                </a:solidFill>
                <a:effectLst/>
                <a:uLnTx/>
                <a:uFillTx/>
                <a:latin typeface="Arial Black" pitchFamily="34" charset="0"/>
                <a:cs typeface="David" pitchFamily="34" charset="-79"/>
              </a:rPr>
            </a:br>
            <a:r>
              <a:rPr kumimoji="0" lang="ru-RU" sz="2000" b="0" i="0" u="none" strike="noStrike" kern="1200" cap="none" spc="0" normalizeH="0" baseline="0" noProof="0" dirty="0" smtClean="0">
                <a:ln w="6350">
                  <a:noFill/>
                </a:ln>
                <a:solidFill>
                  <a:srgbClr val="C00000"/>
                </a:solidFill>
                <a:effectLst/>
                <a:uLnTx/>
                <a:uFillTx/>
                <a:latin typeface="Arial Black" pitchFamily="34" charset="0"/>
                <a:cs typeface="David" pitchFamily="34" charset="-79"/>
              </a:rPr>
              <a:t>Ведь это правда, что устали </a:t>
            </a:r>
            <a:br>
              <a:rPr kumimoji="0" lang="ru-RU" sz="2000" b="0" i="0" u="none" strike="noStrike" kern="1200" cap="none" spc="0" normalizeH="0" baseline="0" noProof="0" dirty="0" smtClean="0">
                <a:ln w="6350">
                  <a:noFill/>
                </a:ln>
                <a:solidFill>
                  <a:srgbClr val="C00000"/>
                </a:solidFill>
                <a:effectLst/>
                <a:uLnTx/>
                <a:uFillTx/>
                <a:latin typeface="Arial Black" pitchFamily="34" charset="0"/>
                <a:cs typeface="David" pitchFamily="34" charset="-79"/>
              </a:rPr>
            </a:br>
            <a:r>
              <a:rPr kumimoji="0" lang="ru-RU" sz="2000" b="0" i="0" u="none" strike="noStrike" kern="1200" cap="none" spc="0" normalizeH="0" baseline="0" noProof="0" dirty="0" smtClean="0">
                <a:ln w="6350">
                  <a:noFill/>
                </a:ln>
                <a:solidFill>
                  <a:srgbClr val="C00000"/>
                </a:solidFill>
                <a:effectLst/>
                <a:uLnTx/>
                <a:uFillTx/>
                <a:latin typeface="Arial Black" pitchFamily="34" charset="0"/>
                <a:cs typeface="David" pitchFamily="34" charset="-79"/>
              </a:rPr>
              <a:t>Мы от рассказов о войне </a:t>
            </a:r>
            <a:br>
              <a:rPr kumimoji="0" lang="ru-RU" sz="2000" b="0" i="0" u="none" strike="noStrike" kern="1200" cap="none" spc="0" normalizeH="0" baseline="0" noProof="0" dirty="0" smtClean="0">
                <a:ln w="6350">
                  <a:noFill/>
                </a:ln>
                <a:solidFill>
                  <a:srgbClr val="C00000"/>
                </a:solidFill>
                <a:effectLst/>
                <a:uLnTx/>
                <a:uFillTx/>
                <a:latin typeface="Arial Black" pitchFamily="34" charset="0"/>
                <a:cs typeface="David" pitchFamily="34" charset="-79"/>
              </a:rPr>
            </a:br>
            <a:r>
              <a:rPr kumimoji="0" lang="ru-RU" sz="2000" b="0" i="0" u="none" strike="noStrike" kern="1200" cap="none" spc="0" normalizeH="0" baseline="0" noProof="0" dirty="0" smtClean="0">
                <a:ln w="6350">
                  <a:noFill/>
                </a:ln>
                <a:solidFill>
                  <a:srgbClr val="C00000"/>
                </a:solidFill>
                <a:effectLst/>
                <a:uLnTx/>
                <a:uFillTx/>
                <a:latin typeface="Arial Black" pitchFamily="34" charset="0"/>
                <a:cs typeface="David" pitchFamily="34" charset="-79"/>
              </a:rPr>
              <a:t>И о блокаде пролистали </a:t>
            </a:r>
            <a:br>
              <a:rPr kumimoji="0" lang="ru-RU" sz="2000" b="0" i="0" u="none" strike="noStrike" kern="1200" cap="none" spc="0" normalizeH="0" baseline="0" noProof="0" dirty="0" smtClean="0">
                <a:ln w="6350">
                  <a:noFill/>
                </a:ln>
                <a:solidFill>
                  <a:srgbClr val="C00000"/>
                </a:solidFill>
                <a:effectLst/>
                <a:uLnTx/>
                <a:uFillTx/>
                <a:latin typeface="Arial Black" pitchFamily="34" charset="0"/>
                <a:cs typeface="David" pitchFamily="34" charset="-79"/>
              </a:rPr>
            </a:br>
            <a:r>
              <a:rPr kumimoji="0" lang="ru-RU" sz="2000" b="0" i="0" u="none" strike="noStrike" kern="1200" cap="none" spc="0" normalizeH="0" baseline="0" noProof="0" dirty="0" smtClean="0">
                <a:ln w="6350">
                  <a:noFill/>
                </a:ln>
                <a:solidFill>
                  <a:srgbClr val="C00000"/>
                </a:solidFill>
                <a:effectLst/>
                <a:uLnTx/>
                <a:uFillTx/>
                <a:latin typeface="Arial Black" pitchFamily="34" charset="0"/>
                <a:cs typeface="David" pitchFamily="34" charset="-79"/>
              </a:rPr>
              <a:t>Стихов достаточно вполне.</a:t>
            </a:r>
            <a:br>
              <a:rPr kumimoji="0" lang="ru-RU" sz="2000" b="0" i="0" u="none" strike="noStrike" kern="1200" cap="none" spc="0" normalizeH="0" baseline="0" noProof="0" dirty="0" smtClean="0">
                <a:ln w="6350">
                  <a:noFill/>
                </a:ln>
                <a:solidFill>
                  <a:srgbClr val="C00000"/>
                </a:solidFill>
                <a:effectLst/>
                <a:uLnTx/>
                <a:uFillTx/>
                <a:latin typeface="Arial Black" pitchFamily="34" charset="0"/>
                <a:cs typeface="David" pitchFamily="34" charset="-79"/>
              </a:rPr>
            </a:br>
            <a:r>
              <a:rPr kumimoji="0" lang="ru-RU" sz="2000" b="0" i="0" u="none" strike="noStrike" kern="1200" cap="none" spc="0" normalizeH="0" baseline="0" noProof="0" dirty="0" smtClean="0">
                <a:ln w="6350">
                  <a:noFill/>
                </a:ln>
                <a:solidFill>
                  <a:srgbClr val="C00000"/>
                </a:solidFill>
                <a:effectLst/>
                <a:uLnTx/>
                <a:uFillTx/>
                <a:latin typeface="Arial Black" pitchFamily="34" charset="0"/>
                <a:cs typeface="David" pitchFamily="34" charset="-79"/>
              </a:rPr>
              <a:t>И может показаться: </a:t>
            </a:r>
            <a:br>
              <a:rPr kumimoji="0" lang="ru-RU" sz="2000" b="0" i="0" u="none" strike="noStrike" kern="1200" cap="none" spc="0" normalizeH="0" baseline="0" noProof="0" dirty="0" smtClean="0">
                <a:ln w="6350">
                  <a:noFill/>
                </a:ln>
                <a:solidFill>
                  <a:srgbClr val="C00000"/>
                </a:solidFill>
                <a:effectLst/>
                <a:uLnTx/>
                <a:uFillTx/>
                <a:latin typeface="Arial Black" pitchFamily="34" charset="0"/>
                <a:cs typeface="David" pitchFamily="34" charset="-79"/>
              </a:rPr>
            </a:br>
            <a:r>
              <a:rPr kumimoji="0" lang="ru-RU" sz="2000" b="0" i="0" u="none" strike="noStrike" kern="1200" cap="none" spc="0" normalizeH="0" baseline="0" noProof="0" dirty="0" smtClean="0">
                <a:ln w="6350">
                  <a:noFill/>
                </a:ln>
                <a:solidFill>
                  <a:srgbClr val="C00000"/>
                </a:solidFill>
                <a:effectLst/>
                <a:uLnTx/>
                <a:uFillTx/>
                <a:latin typeface="Arial Black" pitchFamily="34" charset="0"/>
                <a:cs typeface="David" pitchFamily="34" charset="-79"/>
              </a:rPr>
              <a:t>Правы </a:t>
            </a:r>
            <a:br>
              <a:rPr kumimoji="0" lang="ru-RU" sz="2000" b="0" i="0" u="none" strike="noStrike" kern="1200" cap="none" spc="0" normalizeH="0" baseline="0" noProof="0" dirty="0" smtClean="0">
                <a:ln w="6350">
                  <a:noFill/>
                </a:ln>
                <a:solidFill>
                  <a:srgbClr val="C00000"/>
                </a:solidFill>
                <a:effectLst/>
                <a:uLnTx/>
                <a:uFillTx/>
                <a:latin typeface="Arial Black" pitchFamily="34" charset="0"/>
                <a:cs typeface="David" pitchFamily="34" charset="-79"/>
              </a:rPr>
            </a:br>
            <a:r>
              <a:rPr kumimoji="0" lang="ru-RU" sz="2000" b="0" i="0" u="none" strike="noStrike" kern="1200" cap="none" spc="0" normalizeH="0" baseline="0" noProof="0" dirty="0" smtClean="0">
                <a:ln w="6350">
                  <a:noFill/>
                </a:ln>
                <a:solidFill>
                  <a:srgbClr val="C00000"/>
                </a:solidFill>
                <a:effectLst/>
                <a:uLnTx/>
                <a:uFillTx/>
                <a:latin typeface="Arial Black" pitchFamily="34" charset="0"/>
                <a:cs typeface="David" pitchFamily="34" charset="-79"/>
              </a:rPr>
              <a:t>И убедительны слова. </a:t>
            </a:r>
            <a:br>
              <a:rPr kumimoji="0" lang="ru-RU" sz="2000" b="0" i="0" u="none" strike="noStrike" kern="1200" cap="none" spc="0" normalizeH="0" baseline="0" noProof="0" dirty="0" smtClean="0">
                <a:ln w="6350">
                  <a:noFill/>
                </a:ln>
                <a:solidFill>
                  <a:srgbClr val="C00000"/>
                </a:solidFill>
                <a:effectLst/>
                <a:uLnTx/>
                <a:uFillTx/>
                <a:latin typeface="Arial Black" pitchFamily="34" charset="0"/>
                <a:cs typeface="David" pitchFamily="34" charset="-79"/>
              </a:rPr>
            </a:br>
            <a:r>
              <a:rPr kumimoji="0" lang="ru-RU" sz="2000" b="0" i="0" u="none" strike="noStrike" kern="1200" cap="none" spc="0" normalizeH="0" baseline="0" noProof="0" dirty="0" smtClean="0">
                <a:ln w="6350">
                  <a:noFill/>
                </a:ln>
                <a:solidFill>
                  <a:srgbClr val="C00000"/>
                </a:solidFill>
                <a:effectLst/>
                <a:uLnTx/>
                <a:uFillTx/>
                <a:latin typeface="Arial Black" pitchFamily="34" charset="0"/>
                <a:cs typeface="David" pitchFamily="34" charset="-79"/>
              </a:rPr>
              <a:t>Но даже если это правда, </a:t>
            </a:r>
            <a:br>
              <a:rPr kumimoji="0" lang="ru-RU" sz="2000" b="0" i="0" u="none" strike="noStrike" kern="1200" cap="none" spc="0" normalizeH="0" baseline="0" noProof="0" dirty="0" smtClean="0">
                <a:ln w="6350">
                  <a:noFill/>
                </a:ln>
                <a:solidFill>
                  <a:srgbClr val="C00000"/>
                </a:solidFill>
                <a:effectLst/>
                <a:uLnTx/>
                <a:uFillTx/>
                <a:latin typeface="Arial Black" pitchFamily="34" charset="0"/>
                <a:cs typeface="David" pitchFamily="34" charset="-79"/>
              </a:rPr>
            </a:br>
            <a:r>
              <a:rPr kumimoji="0" lang="ru-RU" sz="2000" b="0" i="0" u="none" strike="noStrike" kern="1200" cap="none" spc="0" normalizeH="0" baseline="0" noProof="0" dirty="0" smtClean="0">
                <a:ln w="6350">
                  <a:noFill/>
                </a:ln>
                <a:solidFill>
                  <a:srgbClr val="C00000"/>
                </a:solidFill>
                <a:effectLst/>
                <a:uLnTx/>
                <a:uFillTx/>
                <a:latin typeface="Arial Black" pitchFamily="34" charset="0"/>
                <a:cs typeface="David" pitchFamily="34" charset="-79"/>
              </a:rPr>
              <a:t>Такая правда — </a:t>
            </a:r>
            <a:br>
              <a:rPr kumimoji="0" lang="ru-RU" sz="2000" b="0" i="0" u="none" strike="noStrike" kern="1200" cap="none" spc="0" normalizeH="0" baseline="0" noProof="0" dirty="0" smtClean="0">
                <a:ln w="6350">
                  <a:noFill/>
                </a:ln>
                <a:solidFill>
                  <a:srgbClr val="C00000"/>
                </a:solidFill>
                <a:effectLst/>
                <a:uLnTx/>
                <a:uFillTx/>
                <a:latin typeface="Arial Black" pitchFamily="34" charset="0"/>
                <a:cs typeface="David" pitchFamily="34" charset="-79"/>
              </a:rPr>
            </a:br>
            <a:r>
              <a:rPr kumimoji="0" lang="ru-RU" sz="2000" b="0" i="0" u="none" strike="noStrike" kern="1200" cap="none" spc="0" normalizeH="0" baseline="0" noProof="0" dirty="0" smtClean="0">
                <a:ln w="6350">
                  <a:noFill/>
                </a:ln>
                <a:solidFill>
                  <a:srgbClr val="C00000"/>
                </a:solidFill>
                <a:effectLst/>
                <a:uLnTx/>
                <a:uFillTx/>
                <a:latin typeface="Arial Black" pitchFamily="34" charset="0"/>
                <a:cs typeface="David" pitchFamily="34" charset="-79"/>
              </a:rPr>
              <a:t>Не права!</a:t>
            </a:r>
            <a:r>
              <a:rPr kumimoji="0" lang="ru-RU" sz="2000" b="0" i="0" u="none" strike="noStrike" kern="1200" cap="none" spc="0" normalizeH="0" baseline="0" noProof="0" dirty="0" smtClean="0">
                <a:ln w="6350">
                  <a:noFill/>
                </a:ln>
                <a:solidFill>
                  <a:srgbClr val="C00000"/>
                </a:solidFill>
                <a:effectLst/>
                <a:uLnTx/>
                <a:uFillTx/>
                <a:latin typeface="Arial"/>
              </a:rPr>
              <a:t/>
            </a:r>
            <a:br>
              <a:rPr kumimoji="0" lang="ru-RU" sz="2000" b="0" i="0" u="none" strike="noStrike" kern="1200" cap="none" spc="0" normalizeH="0" baseline="0" noProof="0" dirty="0" smtClean="0">
                <a:ln w="6350">
                  <a:noFill/>
                </a:ln>
                <a:solidFill>
                  <a:srgbClr val="C00000"/>
                </a:solidFill>
                <a:effectLst/>
                <a:uLnTx/>
                <a:uFillTx/>
                <a:latin typeface="Arial"/>
              </a:rPr>
            </a:br>
            <a:endParaRPr kumimoji="0" lang="ru-RU" sz="2000" b="0" i="0" u="none" strike="noStrike" kern="1200" cap="none" spc="0" normalizeH="0" baseline="0" noProof="0" dirty="0">
              <a:ln w="6350">
                <a:noFill/>
              </a:ln>
              <a:solidFill>
                <a:srgbClr val="C00000"/>
              </a:solidFill>
              <a:effectLst/>
              <a:uLnTx/>
              <a:uFillTx/>
              <a:latin typeface="Arial"/>
            </a:endParaRPr>
          </a:p>
        </p:txBody>
      </p:sp>
    </p:spTree>
    <p:extLst>
      <p:ext uri="{BB962C8B-B14F-4D97-AF65-F5344CB8AC3E}">
        <p14:creationId xmlns:p14="http://schemas.microsoft.com/office/powerpoint/2010/main" xmlns="" val="3418955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ds03.infourok.ru/uploads/ex/096c/0004281b-b91b2ec4/hello_html_m525b9ef.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86851" y="156418"/>
            <a:ext cx="7557149" cy="504056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3" name="Прямоугольник 2"/>
          <p:cNvSpPr/>
          <p:nvPr/>
        </p:nvSpPr>
        <p:spPr>
          <a:xfrm>
            <a:off x="2987824" y="5013176"/>
            <a:ext cx="4957896" cy="175432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Монумент</a:t>
            </a:r>
          </a:p>
          <a:p>
            <a:pPr algn="ctr"/>
            <a:r>
              <a:rPr lang="ru-RU"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«Родина-мать»</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xmlns="" val="37378436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059832" y="836712"/>
            <a:ext cx="4824536" cy="4708981"/>
          </a:xfrm>
          <a:prstGeom prst="rect">
            <a:avLst/>
          </a:prstGeom>
        </p:spPr>
        <p:txBody>
          <a:bodyPr wrap="square">
            <a:spAutoFit/>
          </a:bodyPr>
          <a:lstStyle/>
          <a:p>
            <a:r>
              <a:rPr lang="ru-RU" sz="2000" b="1" dirty="0">
                <a:solidFill>
                  <a:srgbClr val="C00000"/>
                </a:solidFill>
                <a:latin typeface="Arial Black" pitchFamily="34" charset="0"/>
              </a:rPr>
              <a:t>Чтоб снова </a:t>
            </a:r>
            <a:br>
              <a:rPr lang="ru-RU" sz="2000" b="1" dirty="0">
                <a:solidFill>
                  <a:srgbClr val="C00000"/>
                </a:solidFill>
                <a:latin typeface="Arial Black" pitchFamily="34" charset="0"/>
              </a:rPr>
            </a:br>
            <a:r>
              <a:rPr lang="ru-RU" sz="2000" b="1" dirty="0">
                <a:solidFill>
                  <a:srgbClr val="C00000"/>
                </a:solidFill>
                <a:latin typeface="Arial Black" pitchFamily="34" charset="0"/>
              </a:rPr>
              <a:t>На земной планете </a:t>
            </a:r>
            <a:br>
              <a:rPr lang="ru-RU" sz="2000" b="1" dirty="0">
                <a:solidFill>
                  <a:srgbClr val="C00000"/>
                </a:solidFill>
                <a:latin typeface="Arial Black" pitchFamily="34" charset="0"/>
              </a:rPr>
            </a:br>
            <a:r>
              <a:rPr lang="ru-RU" sz="2000" b="1" dirty="0">
                <a:solidFill>
                  <a:srgbClr val="C00000"/>
                </a:solidFill>
                <a:latin typeface="Arial Black" pitchFamily="34" charset="0"/>
              </a:rPr>
              <a:t>Не повторилось той зимы, </a:t>
            </a:r>
            <a:br>
              <a:rPr lang="ru-RU" sz="2000" b="1" dirty="0">
                <a:solidFill>
                  <a:srgbClr val="C00000"/>
                </a:solidFill>
                <a:latin typeface="Arial Black" pitchFamily="34" charset="0"/>
              </a:rPr>
            </a:br>
            <a:r>
              <a:rPr lang="ru-RU" sz="2000" b="1" dirty="0">
                <a:solidFill>
                  <a:srgbClr val="C00000"/>
                </a:solidFill>
                <a:latin typeface="Arial Black" pitchFamily="34" charset="0"/>
              </a:rPr>
              <a:t>Нам нужно, </a:t>
            </a:r>
            <a:br>
              <a:rPr lang="ru-RU" sz="2000" b="1" dirty="0">
                <a:solidFill>
                  <a:srgbClr val="C00000"/>
                </a:solidFill>
                <a:latin typeface="Arial Black" pitchFamily="34" charset="0"/>
              </a:rPr>
            </a:br>
            <a:r>
              <a:rPr lang="ru-RU" sz="2000" b="1" dirty="0">
                <a:solidFill>
                  <a:srgbClr val="C00000"/>
                </a:solidFill>
                <a:latin typeface="Arial Black" pitchFamily="34" charset="0"/>
              </a:rPr>
              <a:t>Чтобы наши дети </a:t>
            </a:r>
            <a:br>
              <a:rPr lang="ru-RU" sz="2000" b="1" dirty="0">
                <a:solidFill>
                  <a:srgbClr val="C00000"/>
                </a:solidFill>
                <a:latin typeface="Arial Black" pitchFamily="34" charset="0"/>
              </a:rPr>
            </a:br>
            <a:r>
              <a:rPr lang="ru-RU" sz="2000" b="1" dirty="0">
                <a:solidFill>
                  <a:srgbClr val="C00000"/>
                </a:solidFill>
                <a:latin typeface="Arial Black" pitchFamily="34" charset="0"/>
              </a:rPr>
              <a:t>Об этом помнили, </a:t>
            </a:r>
            <a:br>
              <a:rPr lang="ru-RU" sz="2000" b="1" dirty="0">
                <a:solidFill>
                  <a:srgbClr val="C00000"/>
                </a:solidFill>
                <a:latin typeface="Arial Black" pitchFamily="34" charset="0"/>
              </a:rPr>
            </a:br>
            <a:r>
              <a:rPr lang="ru-RU" sz="2000" b="1" dirty="0">
                <a:solidFill>
                  <a:srgbClr val="C00000"/>
                </a:solidFill>
                <a:latin typeface="Arial Black" pitchFamily="34" charset="0"/>
              </a:rPr>
              <a:t>Как мы!</a:t>
            </a:r>
            <a:endParaRPr lang="ru-RU" sz="2000" dirty="0">
              <a:solidFill>
                <a:srgbClr val="C00000"/>
              </a:solidFill>
              <a:latin typeface="Arial Black" pitchFamily="34" charset="0"/>
            </a:endParaRPr>
          </a:p>
          <a:p>
            <a:r>
              <a:rPr lang="ru-RU" sz="2000" b="1" dirty="0">
                <a:solidFill>
                  <a:srgbClr val="C00000"/>
                </a:solidFill>
                <a:latin typeface="Arial Black" pitchFamily="34" charset="0"/>
              </a:rPr>
              <a:t/>
            </a:r>
            <a:br>
              <a:rPr lang="ru-RU" sz="2000" b="1" dirty="0">
                <a:solidFill>
                  <a:srgbClr val="C00000"/>
                </a:solidFill>
                <a:latin typeface="Arial Black" pitchFamily="34" charset="0"/>
              </a:rPr>
            </a:br>
            <a:r>
              <a:rPr lang="ru-RU" sz="2000" b="1" dirty="0">
                <a:solidFill>
                  <a:srgbClr val="C00000"/>
                </a:solidFill>
                <a:latin typeface="Arial Black" pitchFamily="34" charset="0"/>
              </a:rPr>
              <a:t>Я не напрасно беспокоюсь, </a:t>
            </a:r>
            <a:br>
              <a:rPr lang="ru-RU" sz="2000" b="1" dirty="0">
                <a:solidFill>
                  <a:srgbClr val="C00000"/>
                </a:solidFill>
                <a:latin typeface="Arial Black" pitchFamily="34" charset="0"/>
              </a:rPr>
            </a:br>
            <a:r>
              <a:rPr lang="ru-RU" sz="2000" b="1" dirty="0">
                <a:solidFill>
                  <a:srgbClr val="C00000"/>
                </a:solidFill>
                <a:latin typeface="Arial Black" pitchFamily="34" charset="0"/>
              </a:rPr>
              <a:t>Чтоб не забылась та война: </a:t>
            </a:r>
            <a:br>
              <a:rPr lang="ru-RU" sz="2000" b="1" dirty="0">
                <a:solidFill>
                  <a:srgbClr val="C00000"/>
                </a:solidFill>
                <a:latin typeface="Arial Black" pitchFamily="34" charset="0"/>
              </a:rPr>
            </a:br>
            <a:r>
              <a:rPr lang="ru-RU" sz="2000" b="1" dirty="0">
                <a:solidFill>
                  <a:srgbClr val="C00000"/>
                </a:solidFill>
                <a:latin typeface="Arial Black" pitchFamily="34" charset="0"/>
              </a:rPr>
              <a:t>Ведь эта память — наша совесть. </a:t>
            </a:r>
            <a:br>
              <a:rPr lang="ru-RU" sz="2000" b="1" dirty="0">
                <a:solidFill>
                  <a:srgbClr val="C00000"/>
                </a:solidFill>
                <a:latin typeface="Arial Black" pitchFamily="34" charset="0"/>
              </a:rPr>
            </a:br>
            <a:r>
              <a:rPr lang="ru-RU" sz="2000" b="1" dirty="0">
                <a:solidFill>
                  <a:srgbClr val="C00000"/>
                </a:solidFill>
                <a:latin typeface="Arial Black" pitchFamily="34" charset="0"/>
              </a:rPr>
              <a:t>Она, </a:t>
            </a:r>
            <a:br>
              <a:rPr lang="ru-RU" sz="2000" b="1" dirty="0">
                <a:solidFill>
                  <a:srgbClr val="C00000"/>
                </a:solidFill>
                <a:latin typeface="Arial Black" pitchFamily="34" charset="0"/>
              </a:rPr>
            </a:br>
            <a:r>
              <a:rPr lang="ru-RU" sz="2000" b="1" dirty="0">
                <a:solidFill>
                  <a:srgbClr val="C00000"/>
                </a:solidFill>
                <a:latin typeface="Arial Black" pitchFamily="34" charset="0"/>
              </a:rPr>
              <a:t>Как сила, нам нужна... </a:t>
            </a:r>
            <a:br>
              <a:rPr lang="ru-RU" sz="2000" b="1" dirty="0">
                <a:solidFill>
                  <a:srgbClr val="C00000"/>
                </a:solidFill>
                <a:latin typeface="Arial Black" pitchFamily="34" charset="0"/>
              </a:rPr>
            </a:br>
            <a:r>
              <a:rPr lang="ru-RU" sz="2000" b="1" i="1" dirty="0">
                <a:solidFill>
                  <a:srgbClr val="C00000"/>
                </a:solidFill>
                <a:latin typeface="Arial Black" pitchFamily="34" charset="0"/>
              </a:rPr>
              <a:t>(Ю. Воронов)</a:t>
            </a:r>
            <a:endParaRPr lang="ru-RU" sz="2000" dirty="0">
              <a:solidFill>
                <a:srgbClr val="C00000"/>
              </a:solidFill>
              <a:latin typeface="Arial Black" pitchFamily="34" charset="0"/>
            </a:endParaRPr>
          </a:p>
        </p:txBody>
      </p:sp>
    </p:spTree>
    <p:extLst>
      <p:ext uri="{BB962C8B-B14F-4D97-AF65-F5344CB8AC3E}">
        <p14:creationId xmlns:p14="http://schemas.microsoft.com/office/powerpoint/2010/main" xmlns="" val="41159921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s://ds01.infourok.ru/uploads/ex/092c/0000cc7b-d1f13db5/img2.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263577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descr="https://arhivurokov.ru/multiurok/f/8/a/f8afefb48fab754a0f7dcbf178e9c0a21ca804c6/img12.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3050"/>
            <a:ext cx="9144000" cy="685494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00480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46357" y="309455"/>
            <a:ext cx="3600400" cy="6801862"/>
          </a:xfrm>
          <a:prstGeom prst="rect">
            <a:avLst/>
          </a:prstGeom>
          <a:noFill/>
        </p:spPr>
        <p:txBody>
          <a:bodyPr wrap="square" rtlCol="0">
            <a:spAutoFit/>
          </a:bodyPr>
          <a:lstStyle/>
          <a:p>
            <a:pPr algn="ctr"/>
            <a:r>
              <a:rPr lang="ru-RU" sz="2800" b="1" u="sng" dirty="0" smtClean="0">
                <a:solidFill>
                  <a:srgbClr val="FF0000"/>
                </a:solidFill>
              </a:rPr>
              <a:t>Родина-мать —</a:t>
            </a:r>
            <a:r>
              <a:rPr lang="ru-RU" sz="2400" b="1" dirty="0" smtClean="0"/>
              <a:t> монумент, установленный в </a:t>
            </a:r>
          </a:p>
          <a:p>
            <a:pPr algn="ctr"/>
            <a:r>
              <a:rPr lang="ru-RU" sz="2400" b="1" dirty="0" smtClean="0"/>
              <a:t>Санкт-Петербурге на Пискарёвском мемориальном кладбище</a:t>
            </a:r>
          </a:p>
          <a:p>
            <a:pPr algn="ctr"/>
            <a:r>
              <a:rPr lang="ru-RU" sz="2400" b="1" dirty="0" smtClean="0"/>
              <a:t> в память жертв блокадного Ленинграда.</a:t>
            </a:r>
            <a:endParaRPr lang="ru-RU" b="0" i="1" dirty="0" smtClean="0">
              <a:solidFill>
                <a:srgbClr val="222222"/>
              </a:solidFill>
              <a:effectLst/>
              <a:latin typeface="Arial"/>
            </a:endParaRPr>
          </a:p>
          <a:p>
            <a:pPr algn="ctr"/>
            <a:endParaRPr lang="ru-RU" b="0" i="1" dirty="0" smtClean="0">
              <a:solidFill>
                <a:srgbClr val="222222"/>
              </a:solidFill>
              <a:effectLst/>
              <a:latin typeface="Arial"/>
            </a:endParaRPr>
          </a:p>
          <a:p>
            <a:pPr algn="ctr"/>
            <a:r>
              <a:rPr lang="ru-RU" b="0" i="1" dirty="0" smtClean="0">
                <a:solidFill>
                  <a:srgbClr val="222222"/>
                </a:solidFill>
                <a:effectLst/>
                <a:latin typeface="Arial"/>
              </a:rPr>
              <a:t>Здесь лежат ленинградцы.</a:t>
            </a:r>
            <a:br>
              <a:rPr lang="ru-RU" b="0" i="1" dirty="0" smtClean="0">
                <a:solidFill>
                  <a:srgbClr val="222222"/>
                </a:solidFill>
                <a:effectLst/>
                <a:latin typeface="Arial"/>
              </a:rPr>
            </a:br>
            <a:r>
              <a:rPr lang="ru-RU" b="0" i="1" dirty="0" smtClean="0">
                <a:solidFill>
                  <a:srgbClr val="222222"/>
                </a:solidFill>
                <a:effectLst/>
                <a:latin typeface="Arial"/>
              </a:rPr>
              <a:t>Здесь горожане — мужчины, женщины, дети.</a:t>
            </a:r>
            <a:br>
              <a:rPr lang="ru-RU" b="0" i="1" dirty="0" smtClean="0">
                <a:solidFill>
                  <a:srgbClr val="222222"/>
                </a:solidFill>
                <a:effectLst/>
                <a:latin typeface="Arial"/>
              </a:rPr>
            </a:br>
            <a:r>
              <a:rPr lang="ru-RU" b="0" i="1" dirty="0" smtClean="0">
                <a:solidFill>
                  <a:srgbClr val="222222"/>
                </a:solidFill>
                <a:effectLst/>
                <a:latin typeface="Arial"/>
              </a:rPr>
              <a:t>Рядом с ними солдаты-красноармейцы.</a:t>
            </a:r>
            <a:br>
              <a:rPr lang="ru-RU" b="0" i="1" dirty="0" smtClean="0">
                <a:solidFill>
                  <a:srgbClr val="222222"/>
                </a:solidFill>
                <a:effectLst/>
                <a:latin typeface="Arial"/>
              </a:rPr>
            </a:br>
            <a:r>
              <a:rPr lang="ru-RU" b="0" i="1" dirty="0" smtClean="0">
                <a:solidFill>
                  <a:srgbClr val="222222"/>
                </a:solidFill>
                <a:effectLst/>
                <a:latin typeface="Arial"/>
              </a:rPr>
              <a:t>Всею жизнью своею</a:t>
            </a:r>
            <a:br>
              <a:rPr lang="ru-RU" b="0" i="1" dirty="0" smtClean="0">
                <a:solidFill>
                  <a:srgbClr val="222222"/>
                </a:solidFill>
                <a:effectLst/>
                <a:latin typeface="Arial"/>
              </a:rPr>
            </a:br>
            <a:r>
              <a:rPr lang="ru-RU" b="0" i="1" dirty="0" smtClean="0">
                <a:solidFill>
                  <a:srgbClr val="222222"/>
                </a:solidFill>
                <a:effectLst/>
                <a:latin typeface="Arial"/>
              </a:rPr>
              <a:t>Они защищали тебя, Ленинград…</a:t>
            </a:r>
          </a:p>
          <a:p>
            <a:r>
              <a:rPr lang="ru-RU" i="1" dirty="0" smtClean="0">
                <a:solidFill>
                  <a:srgbClr val="222222"/>
                </a:solidFill>
                <a:latin typeface="Arial"/>
              </a:rPr>
              <a:t>                       Ольга </a:t>
            </a:r>
            <a:r>
              <a:rPr lang="ru-RU" i="1" dirty="0" err="1" smtClean="0">
                <a:solidFill>
                  <a:srgbClr val="222222"/>
                </a:solidFill>
                <a:latin typeface="Arial"/>
              </a:rPr>
              <a:t>Берггольц</a:t>
            </a:r>
            <a:endParaRPr lang="ru-RU" b="0" i="0" dirty="0" smtClean="0">
              <a:solidFill>
                <a:srgbClr val="222222"/>
              </a:solidFill>
              <a:effectLst/>
              <a:latin typeface="Arial"/>
            </a:endParaRPr>
          </a:p>
          <a:p>
            <a:endParaRPr lang="ru-RU" dirty="0" smtClean="0"/>
          </a:p>
          <a:p>
            <a:endParaRPr lang="ru-RU" dirty="0"/>
          </a:p>
        </p:txBody>
      </p:sp>
      <p:pic>
        <p:nvPicPr>
          <p:cNvPr id="15364" name="Picture 4" descr="https://upload.wikimedia.org/wikipedia/commons/thumb/e/eb/%D0%9C%D0%B5%D0%BC%D0%BE%D1%80%D0%B8%D0%B0%D0%BB_%D0%9F%D0%B8%D1%81%D0%BA%D0%B0%D1%80%D1%91%D0%B2%D1%81%D0%BA%D0%BE%D0%B3%D0%BE_%D0%BA%D0%BB%D0%B0%D0%B4%D0%B1%D0%B8%D1%89%D0%B0.JPG/220px-%D0%9C%D0%B5%D0%BC%D0%BE%D1%80%D0%B8%D0%B0%D0%BB_%D0%9F%D0%B8%D1%81%D0%BA%D0%B0%D1%80%D1%91%D0%B2%D1%81%D0%BA%D0%BE%D0%B3%D0%BE_%D0%BA%D0%BB%D0%B0%D0%B4%D0%B1%D0%B8%D1%89%D0%B0.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546757" y="548680"/>
            <a:ext cx="3391644" cy="50874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75373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693863" y="44624"/>
            <a:ext cx="7450137" cy="4822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627784" y="4867449"/>
            <a:ext cx="5975350" cy="1603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53589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627784" y="44624"/>
            <a:ext cx="6084168" cy="39385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Прямоугольник 1"/>
          <p:cNvSpPr/>
          <p:nvPr/>
        </p:nvSpPr>
        <p:spPr>
          <a:xfrm>
            <a:off x="1979712" y="4008824"/>
            <a:ext cx="7056784" cy="2862322"/>
          </a:xfrm>
          <a:prstGeom prst="rect">
            <a:avLst/>
          </a:prstGeom>
        </p:spPr>
        <p:txBody>
          <a:bodyPr wrap="square">
            <a:spAutoFit/>
          </a:bodyPr>
          <a:lstStyle/>
          <a:p>
            <a:pPr algn="ctr"/>
            <a:r>
              <a:rPr lang="ru-RU" sz="2000" b="1" i="1" u="sng" dirty="0" smtClean="0">
                <a:solidFill>
                  <a:srgbClr val="FF0000"/>
                </a:solidFill>
                <a:effectLst/>
                <a:latin typeface="Segoe UI"/>
              </a:rPr>
              <a:t>Мамаев курган </a:t>
            </a:r>
            <a:r>
              <a:rPr lang="ru-RU" sz="2000" b="1" i="0" dirty="0" smtClean="0">
                <a:solidFill>
                  <a:srgbClr val="333333"/>
                </a:solidFill>
                <a:effectLst/>
                <a:latin typeface="Segoe UI"/>
              </a:rPr>
              <a:t>– огромная архитектурно-скульптурная композиция, связанная общим замыслом и идеей. Протяжённость всего комплекса от подножия до вершины холма составляет 1,5 километра. Памятник композиционно составлен из архитектурных звеньев, как бы нанизанных на общую ось. Друг за другом, один уровень сменяется другим, по мере подъёма появляются все новые составляющие композиции. </a:t>
            </a:r>
            <a:endParaRPr lang="ru-RU" sz="2000" b="1" dirty="0"/>
          </a:p>
        </p:txBody>
      </p:sp>
    </p:spTree>
    <p:extLst>
      <p:ext uri="{BB962C8B-B14F-4D97-AF65-F5344CB8AC3E}">
        <p14:creationId xmlns:p14="http://schemas.microsoft.com/office/powerpoint/2010/main" xmlns="" val="523459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106916" y="30359"/>
            <a:ext cx="4037084" cy="6727974"/>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Прямоугольник 1"/>
          <p:cNvSpPr/>
          <p:nvPr/>
        </p:nvSpPr>
        <p:spPr>
          <a:xfrm>
            <a:off x="1963792" y="211159"/>
            <a:ext cx="3271220" cy="6647974"/>
          </a:xfrm>
          <a:prstGeom prst="rect">
            <a:avLst/>
          </a:prstGeom>
        </p:spPr>
        <p:txBody>
          <a:bodyPr wrap="square">
            <a:spAutoFit/>
          </a:bodyPr>
          <a:lstStyle/>
          <a:p>
            <a:pPr lvl="0" algn="ctr"/>
            <a:r>
              <a:rPr lang="ru-RU" sz="2400" b="1" dirty="0">
                <a:solidFill>
                  <a:srgbClr val="222222"/>
                </a:solidFill>
                <a:latin typeface="Arial"/>
              </a:rPr>
              <a:t>Сегодня </a:t>
            </a:r>
            <a:r>
              <a:rPr lang="ru-RU" sz="2400" b="1" u="sng" dirty="0">
                <a:solidFill>
                  <a:srgbClr val="FF0000"/>
                </a:solidFill>
                <a:latin typeface="Arial"/>
              </a:rPr>
              <a:t>Мамаев курган</a:t>
            </a:r>
            <a:r>
              <a:rPr lang="ru-RU" sz="2400" b="1" dirty="0">
                <a:solidFill>
                  <a:srgbClr val="222222"/>
                </a:solidFill>
                <a:latin typeface="Arial"/>
              </a:rPr>
              <a:t> (</a:t>
            </a:r>
            <a:r>
              <a:rPr lang="ru-RU" sz="2400" b="1" dirty="0" err="1">
                <a:solidFill>
                  <a:srgbClr val="222222"/>
                </a:solidFill>
                <a:latin typeface="Arial"/>
              </a:rPr>
              <a:t>г.Волгоград</a:t>
            </a:r>
            <a:r>
              <a:rPr lang="ru-RU" sz="2400" b="1" dirty="0">
                <a:solidFill>
                  <a:srgbClr val="222222"/>
                </a:solidFill>
                <a:latin typeface="Arial"/>
              </a:rPr>
              <a:t>) известен в первую очередь памятником-ансамблем «Героям Сталинградской битвы</a:t>
            </a:r>
            <a:r>
              <a:rPr lang="ru-RU" sz="2400" b="1" dirty="0" smtClean="0">
                <a:solidFill>
                  <a:srgbClr val="222222"/>
                </a:solidFill>
                <a:latin typeface="Arial"/>
              </a:rPr>
              <a:t>».</a:t>
            </a:r>
          </a:p>
          <a:p>
            <a:pPr lvl="0" algn="ctr"/>
            <a:r>
              <a:rPr lang="ru-RU" sz="2400" b="1" dirty="0">
                <a:solidFill>
                  <a:srgbClr val="222222"/>
                </a:solidFill>
                <a:latin typeface="Arial"/>
              </a:rPr>
              <a:t> </a:t>
            </a:r>
            <a:r>
              <a:rPr lang="ru-RU" sz="2400" b="1" i="0" dirty="0" smtClean="0">
                <a:solidFill>
                  <a:srgbClr val="222222"/>
                </a:solidFill>
                <a:effectLst/>
                <a:latin typeface="Arial"/>
              </a:rPr>
              <a:t>На Мамаевом кургане существует несколько братских и индивидуальных могил, в которых покоится прах более 35 000 защитников Сталинграда</a:t>
            </a:r>
            <a:r>
              <a:rPr lang="ru-RU" b="0" i="0" dirty="0" smtClean="0">
                <a:solidFill>
                  <a:srgbClr val="222222"/>
                </a:solidFill>
                <a:effectLst/>
                <a:latin typeface="Arial"/>
              </a:rPr>
              <a:t>.</a:t>
            </a:r>
          </a:p>
          <a:p>
            <a:pPr lvl="0"/>
            <a:endParaRPr lang="ru-RU" dirty="0">
              <a:solidFill>
                <a:srgbClr val="000000"/>
              </a:solidFill>
            </a:endParaRPr>
          </a:p>
        </p:txBody>
      </p:sp>
    </p:spTree>
    <p:extLst>
      <p:ext uri="{BB962C8B-B14F-4D97-AF65-F5344CB8AC3E}">
        <p14:creationId xmlns:p14="http://schemas.microsoft.com/office/powerpoint/2010/main" xmlns="" val="2082831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i593.photobucket.com/albums/tt14/listel/5-12.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691680" y="104775"/>
            <a:ext cx="7334250" cy="4886326"/>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2" name="Прямоугольник 1"/>
          <p:cNvSpPr/>
          <p:nvPr/>
        </p:nvSpPr>
        <p:spPr>
          <a:xfrm>
            <a:off x="2555776" y="4991101"/>
            <a:ext cx="6323270" cy="175432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Монумент</a:t>
            </a:r>
          </a:p>
          <a:p>
            <a:pPr algn="ctr"/>
            <a:r>
              <a:rPr lang="ru-RU"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«Скорбящая мать»</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xmlns="" val="2200438352"/>
      </p:ext>
    </p:extLst>
  </p:cSld>
  <p:clrMapOvr>
    <a:masterClrMapping/>
  </p:clrMapOvr>
</p:sld>
</file>

<file path=ppt/theme/theme1.xml><?xml version="1.0" encoding="utf-8"?>
<a:theme xmlns:a="http://schemas.openxmlformats.org/drawingml/2006/main" name="Оформление по умолчанию">
  <a:themeElements>
    <a:clrScheme name="Оформление по умолчанию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800000"/>
      </a:hlink>
      <a:folHlink>
        <a:srgbClr val="FFCC99"/>
      </a:folHlink>
    </a:clrScheme>
    <a:fontScheme name="Оформление по умолчанию">
      <a:majorFont>
        <a:latin typeface="Times New Roman"/>
        <a:ea typeface=""/>
        <a:cs typeface="Times New Roman"/>
      </a:majorFont>
      <a:minorFont>
        <a:latin typeface="Times New Roman"/>
        <a:ea typeface=""/>
        <a:cs typeface="Times New Roma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Оформление по умолчанию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822B00"/>
        </a:hlink>
        <a:folHlink>
          <a:srgbClr val="FFA953"/>
        </a:folHlink>
      </a:clrScheme>
      <a:clrMap bg1="lt1" tx1="dk1" bg2="lt2" tx2="dk2" accent1="accent1" accent2="accent2" accent3="accent3" accent4="accent4" accent5="accent5" accent6="accent6" hlink="hlink" folHlink="folHlink"/>
    </a:extraClrScheme>
    <a:extraClrScheme>
      <a:clrScheme name="Оформление по умолчанию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800000"/>
        </a:hlink>
        <a:folHlink>
          <a:srgbClr val="FFCC99"/>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169</TotalTime>
  <Words>568</Words>
  <Application>Microsoft Office PowerPoint</Application>
  <PresentationFormat>Экран (4:3)</PresentationFormat>
  <Paragraphs>86</Paragraphs>
  <Slides>42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42</vt:i4>
      </vt:variant>
    </vt:vector>
  </HeadingPairs>
  <TitlesOfParts>
    <vt:vector size="43" baseType="lpstr">
      <vt:lpstr>Оформление по умолчанию</vt:lpstr>
      <vt:lpstr>Память  в камне</vt:lpstr>
      <vt:lpstr>«Мы с прошлым связаны судьбой, бессмертье подвига идёт за нами»</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Памятники героям Великой Отечественной войны</dc:title>
  <dc:creator>User</dc:creator>
  <cp:lastModifiedBy>Ольга</cp:lastModifiedBy>
  <cp:revision>20</cp:revision>
  <dcterms:created xsi:type="dcterms:W3CDTF">2017-04-23T08:36:40Z</dcterms:created>
  <dcterms:modified xsi:type="dcterms:W3CDTF">2020-04-05T19:47:32Z</dcterms:modified>
</cp:coreProperties>
</file>