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email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8E3859F-E948-4BCB-A387-994B9B544BC6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B187031-9225-4EF2-9AF5-E50497B327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E3859F-E948-4BCB-A387-994B9B544BC6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187031-9225-4EF2-9AF5-E50497B327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68E3859F-E948-4BCB-A387-994B9B544BC6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B187031-9225-4EF2-9AF5-E50497B327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E3859F-E948-4BCB-A387-994B9B544BC6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187031-9225-4EF2-9AF5-E50497B327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8E3859F-E948-4BCB-A387-994B9B544BC6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1B187031-9225-4EF2-9AF5-E50497B327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E3859F-E948-4BCB-A387-994B9B544BC6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187031-9225-4EF2-9AF5-E50497B327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E3859F-E948-4BCB-A387-994B9B544BC6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187031-9225-4EF2-9AF5-E50497B327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E3859F-E948-4BCB-A387-994B9B544BC6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187031-9225-4EF2-9AF5-E50497B327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8E3859F-E948-4BCB-A387-994B9B544BC6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187031-9225-4EF2-9AF5-E50497B327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E3859F-E948-4BCB-A387-994B9B544BC6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187031-9225-4EF2-9AF5-E50497B327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E3859F-E948-4BCB-A387-994B9B544BC6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187031-9225-4EF2-9AF5-E50497B327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email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68E3859F-E948-4BCB-A387-994B9B544BC6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B187031-9225-4EF2-9AF5-E50497B3275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gym6.narod.ru/1/63/index.ht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ьга\Desktop\64010562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187624" y="188640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cs typeface="Aharoni" pitchFamily="2" charset="-79"/>
              </a:rPr>
              <a:t>МБДОУ </a:t>
            </a:r>
            <a:r>
              <a:rPr lang="ru-RU" b="1" dirty="0" smtClean="0">
                <a:solidFill>
                  <a:srgbClr val="FFFF00"/>
                </a:solidFill>
                <a:cs typeface="Aharoni" pitchFamily="2" charset="-79"/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  <a:cs typeface="Aharoni" pitchFamily="2" charset="-79"/>
              </a:rPr>
              <a:t>Приволенский</a:t>
            </a:r>
            <a:r>
              <a:rPr lang="ru-RU" b="1" dirty="0" smtClean="0">
                <a:solidFill>
                  <a:srgbClr val="FFFF00"/>
                </a:solidFill>
                <a:cs typeface="Aharoni" pitchFamily="2" charset="-79"/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  <a:cs typeface="Aharoni" pitchFamily="2" charset="-79"/>
              </a:rPr>
              <a:t>д</a:t>
            </a:r>
            <a:r>
              <a:rPr lang="ru-RU" b="1" dirty="0" smtClean="0">
                <a:solidFill>
                  <a:srgbClr val="FFFF00"/>
                </a:solidFill>
                <a:cs typeface="Aharoni" pitchFamily="2" charset="-79"/>
              </a:rPr>
              <a:t>/с «Аленка»</a:t>
            </a:r>
            <a:endParaRPr lang="ru-RU" b="1" dirty="0">
              <a:solidFill>
                <a:srgbClr val="FFFF00"/>
              </a:solidFill>
              <a:cs typeface="Aharoni" pitchFamily="2" charset="-79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31640" y="2348880"/>
            <a:ext cx="763284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 Black" pitchFamily="34" charset="0"/>
              </a:rPr>
              <a:t>М</a:t>
            </a:r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  <a:latin typeface="Arial Black" pitchFamily="34" charset="0"/>
              </a:rPr>
              <a:t>едали и ордена</a:t>
            </a:r>
          </a:p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 Black" pitchFamily="34" charset="0"/>
              </a:rPr>
              <a:t>Великой Отечественной войны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00"/>
              </a:solidFill>
              <a:effectLst/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87616" y="4437112"/>
            <a:ext cx="34563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C000"/>
                </a:solidFill>
                <a:latin typeface="Arial Black" pitchFamily="34" charset="0"/>
              </a:rPr>
              <a:t>Подготовила: </a:t>
            </a:r>
            <a:r>
              <a:rPr lang="ru-RU" sz="1400" dirty="0" smtClean="0">
                <a:solidFill>
                  <a:srgbClr val="FFC000"/>
                </a:solidFill>
                <a:latin typeface="Arial Black" pitchFamily="34" charset="0"/>
              </a:rPr>
              <a:t>воспитатель Безручко О.А.</a:t>
            </a:r>
            <a:endParaRPr lang="ru-RU" sz="1400" dirty="0" smtClean="0">
              <a:solidFill>
                <a:srgbClr val="FFC000"/>
              </a:solidFill>
              <a:latin typeface="Arial Black" pitchFamily="34" charset="0"/>
            </a:endParaRPr>
          </a:p>
          <a:p>
            <a:r>
              <a:rPr lang="ru-RU" sz="1400" dirty="0" smtClean="0">
                <a:solidFill>
                  <a:srgbClr val="FFC000"/>
                </a:solidFill>
                <a:latin typeface="Arial Black" pitchFamily="34" charset="0"/>
              </a:rPr>
              <a:t>                        </a:t>
            </a:r>
            <a:endParaRPr lang="ru-RU" sz="1400" dirty="0">
              <a:solidFill>
                <a:srgbClr val="FFC000"/>
              </a:solidFill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23928" y="6309320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Arial Black" pitchFamily="34" charset="0"/>
              </a:rPr>
              <a:t>2015 год</a:t>
            </a:r>
            <a:endParaRPr lang="ru-RU" dirty="0">
              <a:solidFill>
                <a:srgbClr val="FFFF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Ольга\Desktop\9552198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2532" name="Picture 4" descr="http://chaltlib.ru/images/medali/2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75656" y="1772816"/>
            <a:ext cx="3333750" cy="30003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331640" y="332656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МЕДАЛЬ «ЗА ОБОРОНУ КИЕВА»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4048" y="1268760"/>
            <a:ext cx="3851920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  </a:t>
            </a: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Медалью «За оборону Киева» награждались все участники обороны Киева — военнослужащие Советской Армии и войск бывшего НКВД, а также все трудящиеся, принимавшие участие в обороне Киева в рядах народного ополчения, на сооружении оборонительных укреплений, работавшие на фабриках и заводах, обслуживавших нужды фронта, участники киевского подполья и партизаны, сражавшиеся с врагом под Киевом. Периодом обороны Киева считается июль — сентябрь 1941 года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.</a:t>
            </a:r>
            <a:b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     По состоянию на 1 января 1995 года медалью «За оборону Киева» награждено приблизительно 107 540 человек.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Ольга\Desktop\9552198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3556" name="Picture 4" descr="http://chaltlib.ru/images/medali/2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31640" y="1628800"/>
            <a:ext cx="3333750" cy="32480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259632" y="332656"/>
            <a:ext cx="76328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МЕДАЛЬ «ЗА ОСВОБОЖДЕНИЕ ПРАГИ»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60032" y="1340768"/>
            <a:ext cx="406794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 Black" pitchFamily="34" charset="0"/>
              </a:rPr>
              <a:t>Медалью «За освобождение Праги» награждаются военнослужащие Красной Армии, Военно-Морского Флота и войск НКВД — непосредственные участники героического штурма и освобождения Праги в период 3 — 9 мая 1945 года, а также организаторы и руководители боевых операций при освобождении этого города</a:t>
            </a: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.</a:t>
            </a:r>
            <a:b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dirty="0">
                <a:solidFill>
                  <a:srgbClr val="002060"/>
                </a:solidFill>
                <a:latin typeface="Arial Black" pitchFamily="34" charset="0"/>
              </a:rPr>
              <a:t>     По состоянию на 1962 год медалью «За освобождение Праги» было награждено свыше 395 000 человек.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Ольга\Desktop\9552198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4580" name="Picture 4" descr="http://chaltlib.ru/images/medali/2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59632" y="1700808"/>
            <a:ext cx="3333750" cy="32670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331640" y="260648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МЕДАЛЬ «ЗА ОСВОБОЖДЕНИЕ ВАРШАВЫ»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44008" y="1484784"/>
            <a:ext cx="428396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Медалью «За освобождение Варшавы» награждаются военнослужащие Красной Армии, Военно-Морского Флота и войск НКВД — непосредственные участники героического штурма и освобождения Варшавы в период 14-17 января 1945 года, а также организаторы и руководители боевых операций при освобождении этого города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.</a:t>
            </a:r>
            <a:b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     Вручение производится: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• лицам, находящимся в войсковых частях Красной Армии и Военно-Морского Флота, — командирами войсковых частей;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• лицам, выбывшим из состава армии и флота, — областными, городскими и районными военными комиссарами по месту жительства награжденных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. </a:t>
            </a:r>
            <a:r>
              <a:rPr lang="ru-RU" sz="1400" i="1" dirty="0">
                <a:solidFill>
                  <a:srgbClr val="002060"/>
                </a:solidFill>
                <a:latin typeface="Arial Black" pitchFamily="34" charset="0"/>
              </a:rPr>
              <a:t>Количество награждений: 701 700</a:t>
            </a:r>
            <a:endParaRPr lang="ru-RU" sz="14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Ольга\Desktop\9552198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5604" name="Picture 4" descr="http://chaltlib.ru/images/medali/3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75656" y="1772816"/>
            <a:ext cx="3333750" cy="32004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475656" y="260648"/>
            <a:ext cx="7416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МЕДАЛЬ «ЗА ВЗЯТИЕ БЕРЛИНА</a:t>
            </a:r>
            <a:r>
              <a:rPr lang="ru-RU" sz="2800" b="1" i="1" dirty="0">
                <a:solidFill>
                  <a:srgbClr val="FF0000"/>
                </a:solidFill>
              </a:rPr>
              <a:t>»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92080" y="1340768"/>
            <a:ext cx="367240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 Black" pitchFamily="34" charset="0"/>
              </a:rPr>
              <a:t>Согласно Положению о медали «За взятие Берлина» ею награждались«военнослужащие Советской Армии, Военно-Морского Флота и войск НКВД — непосредственные участники героического штурма и взятия Берлина, а также организаторы и руководители боевых операций при взятии этого города».</a:t>
            </a:r>
            <a:r>
              <a:rPr lang="ru-RU" sz="1600" b="1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600" b="1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600" b="1" dirty="0">
                <a:solidFill>
                  <a:srgbClr val="002060"/>
                </a:solidFill>
                <a:latin typeface="Arial Black" pitchFamily="34" charset="0"/>
              </a:rPr>
              <a:t>     Всего медалью «За взятие Берлина» награждено более 1,1 миллиона человек.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Ольга\Desktop\9552198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628" name="Picture 4" descr="http://chaltlib.ru/images/medali/2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75656" y="1772816"/>
            <a:ext cx="3333750" cy="32385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403648" y="260648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МЕДАЛЬ «ЗА ВЗЯТИЕ БУДАПЕШТА»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76056" y="1556792"/>
            <a:ext cx="3851920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Arial Black" pitchFamily="34" charset="0"/>
              </a:rPr>
              <a:t>Медалью «За взятие Будапешта» награждались военнослужащие Красной Армии, Военно-Морского Флота и войск НКВД — непосредственные участники героического штурма и взятия Будапешта в период 20 декабря 1944 года — 15 февраля 1945 года, а также организаторы и руководители боевых операций при взятии этого города</a:t>
            </a:r>
            <a:r>
              <a:rPr lang="ru-RU" sz="1600" dirty="0" smtClean="0">
                <a:solidFill>
                  <a:srgbClr val="002060"/>
                </a:solidFill>
                <a:latin typeface="Arial Black" pitchFamily="34" charset="0"/>
              </a:rPr>
              <a:t>.</a:t>
            </a:r>
            <a:br>
              <a:rPr lang="ru-RU" sz="16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600" dirty="0">
                <a:solidFill>
                  <a:srgbClr val="002060"/>
                </a:solidFill>
                <a:latin typeface="Arial Black" pitchFamily="34" charset="0"/>
              </a:rPr>
              <a:t>     По состоянию на 1 января 1995 года медалью «За взятие Будапешта» награждено приблизительно 362 050 человек.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Ольга\Desktop\9552198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7652" name="Picture 4" descr="http://chaltlib.ru/images/medali/3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03648" y="1844824"/>
            <a:ext cx="3333750" cy="3028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259632" y="404664"/>
            <a:ext cx="76328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МЕДАЛЬ «ЗА ВЗЯТИЕ ВЕНЫ»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4048" y="1628800"/>
            <a:ext cx="385192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Arial Black" pitchFamily="34" charset="0"/>
              </a:rPr>
              <a:t>Медалью «За взятие Вены» награждаются военнослужащие Красной Армии, Военно-Морского Флота и войск НКВД — непосредственные участники штурма и взятия Вены в период 16 марта — 13 апреля 1945 года, а также организаторы и руководители боевых операций при взятии этого города</a:t>
            </a:r>
            <a:r>
              <a:rPr lang="ru-RU" sz="1600" dirty="0" smtClean="0">
                <a:solidFill>
                  <a:srgbClr val="002060"/>
                </a:solidFill>
                <a:latin typeface="Arial Black" pitchFamily="34" charset="0"/>
              </a:rPr>
              <a:t>.</a:t>
            </a:r>
            <a:br>
              <a:rPr lang="ru-RU" sz="16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600" dirty="0">
                <a:solidFill>
                  <a:srgbClr val="002060"/>
                </a:solidFill>
                <a:latin typeface="Arial Black" pitchFamily="34" charset="0"/>
              </a:rPr>
              <a:t>     По состоянию на 1 января 1995 года медалью «За взятие Вены» награждено приблизительно 277 380 человек.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Ольга\Desktop\9552198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8676" name="Picture 4" descr="http://chaltlib.ru/images/medali/3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619672" y="1772816"/>
            <a:ext cx="3333750" cy="30194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259632" y="332656"/>
            <a:ext cx="7884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МЕДАЛЬ «ЗА ВЗЯТИЕ КЕНИГСБЕРГА»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48064" y="1268760"/>
            <a:ext cx="3744416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 </a:t>
            </a:r>
            <a:r>
              <a:rPr lang="ru-RU" sz="1600" dirty="0">
                <a:solidFill>
                  <a:srgbClr val="002060"/>
                </a:solidFill>
                <a:latin typeface="Arial Black" pitchFamily="34" charset="0"/>
              </a:rPr>
              <a:t>Медалью «За взятие Кенигсберга» награждаются военнослужащие Красной Армии, Военно-Морского Флота и войск НКВД — непосредственные участники героического штурма и взятия Кенигсберга в период 23 января — 10 апреля 1945 года, а также организаторы и руководители боевых операций при взятии этого города</a:t>
            </a:r>
            <a:r>
              <a:rPr lang="ru-RU" sz="1600" dirty="0" smtClean="0">
                <a:solidFill>
                  <a:srgbClr val="002060"/>
                </a:solidFill>
                <a:latin typeface="Arial Black" pitchFamily="34" charset="0"/>
              </a:rPr>
              <a:t>.</a:t>
            </a:r>
            <a:br>
              <a:rPr lang="ru-RU" sz="16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600" dirty="0">
                <a:solidFill>
                  <a:srgbClr val="002060"/>
                </a:solidFill>
                <a:latin typeface="Arial Black" pitchFamily="34" charset="0"/>
              </a:rPr>
              <a:t>     </a:t>
            </a:r>
            <a:r>
              <a:rPr lang="ru-RU" sz="1600" dirty="0" smtClean="0">
                <a:solidFill>
                  <a:srgbClr val="002060"/>
                </a:solidFill>
                <a:latin typeface="Arial Black" pitchFamily="34" charset="0"/>
              </a:rPr>
              <a:t>На</a:t>
            </a:r>
            <a:r>
              <a:rPr lang="ru-RU" sz="1600" dirty="0">
                <a:solidFill>
                  <a:srgbClr val="002060"/>
                </a:solidFill>
                <a:latin typeface="Arial Black" pitchFamily="34" charset="0"/>
              </a:rPr>
              <a:t> 1987 год медалью «За взятие Кенигсберга» награждено около 760 000 человек.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Ольга\Desktop\9552198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9700" name="Picture 4" descr="http://chaltlib.ru/images/medali/3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75656" y="1844824"/>
            <a:ext cx="3333750" cy="32670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259632" y="188640"/>
            <a:ext cx="78843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МЕДАЛЬ «ЗА ПОБЕДУ НАД ГЕРМАНИЕЙ В ВЕЛИКОЙ ОТЕЧЕСТВЕННОЙ ВОЙНЕ 1941 — 1945 гг.»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76056" y="1340768"/>
            <a:ext cx="388843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r>
              <a:rPr lang="ru-RU" sz="1000" dirty="0"/>
              <a:t> </a:t>
            </a:r>
            <a:r>
              <a:rPr lang="ru-RU" sz="1200" dirty="0">
                <a:solidFill>
                  <a:srgbClr val="002060"/>
                </a:solidFill>
                <a:latin typeface="Arial Black" pitchFamily="34" charset="0"/>
              </a:rPr>
              <a:t>Медалью «За Победу над Германией в Великой Отечественной войне 1941—1945 гг.» награждались:</a:t>
            </a:r>
            <a: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Arial Black" pitchFamily="34" charset="0"/>
              </a:rPr>
              <a:t>• все военнослужащие и лица вольнонаёмного штатного состава, принимавшие в рядах Красной Армии, Военно-Морского Флота и войск НКВД непосредственное участие на фронтах Отечественной войны или обеспечивавшие победу своей работой в военных округах;</a:t>
            </a:r>
            <a: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Arial Black" pitchFamily="34" charset="0"/>
              </a:rPr>
              <a:t>• все военнослужащие и лица вольнонаёмного штатного состава, служившие в период Великой Отечественной войны в рядах действующей Красной Армии, Военно-Морского Флота и войск НКВД, но выбывшие из них по ранению, болезни и увечью, а также переведённые по решению государственных и партийных организаций на другую работу вне армии</a:t>
            </a:r>
            <a: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  <a:t>.</a:t>
            </a:r>
            <a:b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Arial Black" pitchFamily="34" charset="0"/>
              </a:rPr>
              <a:t>     По состоянию на 1 января 1995 года медалью «За Победу над Германией в Великой Отечественной войне 1941—1945 гг.» награждено приблизительно 14 933 000 человек.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Ольга\Desktop\9552198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9940" name="Picture 4" descr="http://chaltlib.ru/images/medali/4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03648" y="1772816"/>
            <a:ext cx="3333750" cy="32575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259632" y="188640"/>
            <a:ext cx="7884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МЕДАЛЬ «ЗА ПОБЕДУ НАД ЯПОНИЕЙ»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60032" y="1412776"/>
            <a:ext cx="406794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 </a:t>
            </a:r>
            <a:r>
              <a:rPr lang="ru-RU" sz="1000" dirty="0"/>
              <a:t> </a:t>
            </a: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 Медалью «За победу над Японией» награждаются: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• все военнослужащие и лица вольнонаемного штатного состава частей и соединений Красной Армии, Военно-Морского Флота и войск НКВД, принимавших непосредственное участие в боевых действиях против японских империалистов в составе войск 1-го Дальневосточного, 2-го Дальневосточного и Забайкальского фронтов, Тихоокеанского флота и Амурской речной флотилии;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• военнослужащие центральных управлений НКО, НКВМФ и НКВД, принимавшие участие в обеспечении боевых действий советских войск на Дальнем Востоке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.</a:t>
            </a:r>
            <a:b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     Общее количество награжденных медалью «За победу над Японией» составляет около 1 800 000 человек.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Ольга\Desktop\9552198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8916" name="Picture 4" descr="http://chaltlib.ru/images/medali/3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75656" y="1988840"/>
            <a:ext cx="3333750" cy="32861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331640" y="188640"/>
            <a:ext cx="78123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МЕДАЛЬ «ЗА ДОБЛЕСТНЫЙ ТРУД В ВЕЛИКОЙ ОТЕЧЕСТВЕННОЙ ВОЙНЕ 1941 — 1945 гг.»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32040" y="1412776"/>
            <a:ext cx="406794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Медалью «За доблестный труд в Великой Отечественной войне 1941—1945 гг.» награждаются: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• рабочие, инженерно-технический персонал и служащие промышленности и транспорта;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• колхозники и специалисты сельского хозяйства;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• работники науки, техники, искусства и литературы;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• работники советских, партийных, профсоюзных и других общественных организаций — обеспечивших своим доблестным и самоотверженным трудом победу Советского Союза над Германией в Великой Отечественной войне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.</a:t>
            </a:r>
            <a:b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     По состоянию на 1 января 1995 года медалью «За доблестный труд в Великой Отечественной войне 1941—1945 гг.» награждено приблизительно 16096750 человек.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Ольга\Desktop\images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4917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051720" y="1582341"/>
            <a:ext cx="58326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Monotype Corsiva" pitchFamily="66" charset="0"/>
              </a:rPr>
              <a:t>Ордена и медали – тяжёлая ноша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400" b="1" dirty="0">
                <a:solidFill>
                  <a:srgbClr val="FF0000"/>
                </a:solidFill>
                <a:latin typeface="Monotype Corsiva" pitchFamily="66" charset="0"/>
              </a:rPr>
              <a:t>Тех, кто Родину-мать от врагов защищал,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400" b="1" dirty="0">
                <a:solidFill>
                  <a:srgbClr val="FF0000"/>
                </a:solidFill>
                <a:latin typeface="Monotype Corsiva" pitchFamily="66" charset="0"/>
              </a:rPr>
              <a:t>Кто геройски погиб на полях и на дотах,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400" b="1" dirty="0">
                <a:solidFill>
                  <a:srgbClr val="FF0000"/>
                </a:solidFill>
                <a:latin typeface="Monotype Corsiva" pitchFamily="66" charset="0"/>
              </a:rPr>
              <a:t>Словно факел - горел, но штурвал не бросал…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Ордена </a:t>
            </a:r>
            <a:r>
              <a:rPr lang="ru-RU" sz="2400" b="1" dirty="0">
                <a:solidFill>
                  <a:srgbClr val="FF0000"/>
                </a:solidFill>
                <a:latin typeface="Monotype Corsiva" pitchFamily="66" charset="0"/>
              </a:rPr>
              <a:t>и медали – священная слава!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400" b="1" dirty="0">
                <a:solidFill>
                  <a:srgbClr val="FF0000"/>
                </a:solidFill>
                <a:latin typeface="Monotype Corsiva" pitchFamily="66" charset="0"/>
              </a:rPr>
              <a:t>Тех, кто кровь проливал – невозможно забыть!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400" b="1" dirty="0">
                <a:solidFill>
                  <a:srgbClr val="FF0000"/>
                </a:solidFill>
                <a:latin typeface="Monotype Corsiva" pitchFamily="66" charset="0"/>
              </a:rPr>
              <a:t>И глумиться над памятью – нам не престало,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400" b="1" dirty="0">
                <a:solidFill>
                  <a:srgbClr val="FF0000"/>
                </a:solidFill>
                <a:latin typeface="Monotype Corsiva" pitchFamily="66" charset="0"/>
              </a:rPr>
              <a:t>Есть черта, за которую грех заступить</a:t>
            </a:r>
            <a:r>
              <a:rPr lang="ru-RU" sz="2400" b="1" dirty="0">
                <a:solidFill>
                  <a:srgbClr val="0070C0"/>
                </a:solidFill>
                <a:latin typeface="Monotype Corsiva" pitchFamily="66" charset="0"/>
              </a:rPr>
              <a:t>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Ольга\Desktop\9552198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7892" name="Picture 4" descr="http://chaltlib.ru/images/medali/1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03648" y="1340768"/>
            <a:ext cx="3436744" cy="28083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7894" name="Picture 6" descr="http://chaltlib.ru/images/medali/2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652120" y="1268760"/>
            <a:ext cx="3117726" cy="28361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259632" y="260648"/>
            <a:ext cx="36724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МЕДАЛЬ</a:t>
            </a:r>
            <a:r>
              <a:rPr lang="ru-RU" sz="2000" b="1" dirty="0">
                <a:solidFill>
                  <a:srgbClr val="FF0000"/>
                </a:solidFill>
              </a:rPr>
              <a:t> </a:t>
            </a:r>
            <a:r>
              <a:rPr lang="ru-RU" sz="2000" b="1" dirty="0" smtClean="0">
                <a:solidFill>
                  <a:srgbClr val="FF0000"/>
                </a:solidFill>
              </a:rPr>
              <a:t>«</a:t>
            </a:r>
            <a:r>
              <a:rPr lang="ru-RU" sz="2000" b="1" dirty="0">
                <a:solidFill>
                  <a:srgbClr val="FF0000"/>
                </a:solidFill>
              </a:rPr>
              <a:t>ПАРТИЗАНУ 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ОТЕЧЕСТВЕННОЙ </a:t>
            </a:r>
            <a:r>
              <a:rPr lang="ru-RU" sz="2000" b="1" dirty="0">
                <a:solidFill>
                  <a:srgbClr val="FF0000"/>
                </a:solidFill>
              </a:rPr>
              <a:t>ВОЙНЫ»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>I степени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48064" y="188640"/>
            <a:ext cx="37799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МЕДАЛЬ «</a:t>
            </a:r>
            <a:r>
              <a:rPr lang="ru-RU" sz="2000" b="1" dirty="0" smtClean="0">
                <a:solidFill>
                  <a:srgbClr val="FF0000"/>
                </a:solidFill>
              </a:rPr>
              <a:t>ПАРТИЗАНУ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</a:rPr>
              <a:t> ОТЕЧЕСТВЕННОЙ ВОЙНЫ»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>II степени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83160" y="4293096"/>
            <a:ext cx="756084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Arial Black" pitchFamily="34" charset="0"/>
              </a:rPr>
              <a:t>Медалью «Партизану Отечественной войны» награждались партизаны, начальствующий состав партизанских отрядов и организаторы партизанского движения за особые заслуги в деле организации партизанского движения, за отвагу, геройство и выдающиеся успехи в партизанской борьбе за Советскую Родину в тылу немецко-фашистских </a:t>
            </a:r>
            <a:r>
              <a:rPr lang="ru-RU" sz="1600" dirty="0" smtClean="0">
                <a:solidFill>
                  <a:srgbClr val="002060"/>
                </a:solidFill>
                <a:latin typeface="Arial Black" pitchFamily="34" charset="0"/>
              </a:rPr>
              <a:t>захватчиков. </a:t>
            </a:r>
            <a:r>
              <a:rPr lang="ru-RU" sz="1600" dirty="0">
                <a:solidFill>
                  <a:srgbClr val="002060"/>
                </a:solidFill>
                <a:latin typeface="Arial Black" pitchFamily="34" charset="0"/>
              </a:rPr>
              <a:t>По состоянию на 1 января 1995 года медалью «</a:t>
            </a:r>
            <a:r>
              <a:rPr lang="ru-RU" sz="1600" dirty="0" smtClean="0">
                <a:solidFill>
                  <a:srgbClr val="002060"/>
                </a:solidFill>
                <a:latin typeface="Arial Black" pitchFamily="34" charset="0"/>
              </a:rPr>
              <a:t>Партизану Отечественной </a:t>
            </a:r>
            <a:r>
              <a:rPr lang="ru-RU" sz="1600" dirty="0">
                <a:solidFill>
                  <a:srgbClr val="002060"/>
                </a:solidFill>
                <a:latin typeface="Arial Black" pitchFamily="34" charset="0"/>
              </a:rPr>
              <a:t>войны» 1-й степени награждено 56 883 человек, 2-й степени — 70 992 человек.</a:t>
            </a: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 smtClean="0"/>
          </a:p>
          <a:p>
            <a:endParaRPr lang="ru-RU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Users\Ольга\Desktop\9552198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21012" cy="6840759"/>
          </a:xfrm>
          <a:prstGeom prst="rect">
            <a:avLst/>
          </a:prstGeom>
          <a:noFill/>
        </p:spPr>
      </p:pic>
      <p:pic>
        <p:nvPicPr>
          <p:cNvPr id="36868" name="Picture 4" descr="http://chaltlib.ru/images/medali/4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75656" y="1628800"/>
            <a:ext cx="2969296" cy="29523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259632" y="260648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МЕДАЛЬ НАХИМОВА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16016" y="1196752"/>
            <a:ext cx="4283968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  </a:t>
            </a: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 Медалью Нахимова награждались матросы и солдаты, старшины и сержанты, мичманы и прапорщики Военно-Морского Флота и морских частей пограничных войск.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     Награждение медалью Нахимова производилось: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• за умелые, инициативные и смелые действия, способствовавшие успешному выполнению боевых задач кораблей и частей на морских театрах;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• за мужество, проявленное при защите государственной морской границы СССР;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• за самоотверженность, проявленную при исполнении воинского долга, или другие заслуги во время прохождения действительной военной службы в условиях, сопряженных с риском для жизни.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     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Всего </a:t>
            </a: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было произведено свыше 13 000 награждений медалью Нахимова</a:t>
            </a:r>
            <a:r>
              <a:rPr lang="ru-RU" dirty="0">
                <a:solidFill>
                  <a:srgbClr val="002060"/>
                </a:solidFill>
                <a:latin typeface="Arial Black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Ольга\Desktop\9552198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5844" name="Picture 4" descr="http://chaltlib.ru/images/medali/4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31640" y="1628800"/>
            <a:ext cx="3333750" cy="32861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439144" y="332656"/>
            <a:ext cx="77048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МЕДАЛЬ УШАКОВА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32040" y="1268760"/>
            <a:ext cx="3995936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Медалью Ушакова награждались матросы и солдаты, старшины и сержанты, мичманы и прапорщики Военно-Морского Флота и морских частей пограничных войск за мужество и отвагу, проявленные при защите социалистического Отечества на морских театрах, как в военное, так и в мирное время.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     Награждение медалью Ушакова производилось за личное мужество и отвагу, проявленные: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• в боях с врагами социалистического Отечества на морских театрах;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• при защите государственной морской границы СССР;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• при выполнении боевых задач кораблей и частей Военно-Морского Флота и пограничных войск;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• при исполнении воинского долга в условиях, сопряжённых с риском для жизни.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Ольга\Desktop\9552198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4820" name="Picture 4" descr="http://chaltlib.ru/images/medali/5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47664" y="1556792"/>
            <a:ext cx="2857500" cy="3790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259632" y="260648"/>
            <a:ext cx="76328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НАГРУДНЫЙ ЗНАК «ГВАРДИЯ»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44008" y="1268760"/>
            <a:ext cx="428396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Всего же за время войны, до 9 мая 1945 года, звания гвардейских удостоены: 11 общевойсковых и 6 танковых армий; конно-механизированная группа; 40 стрелковых, 7 кавалерийских, 12 танковых, 9 механизированных и 14 авиационных корпусов; 117 стрелковых, 9 воздушно-десантных, 17 кавалерийских, 6 артиллерийских, 53 авиационных и 6 зенитных артиллерийских дивизий; 7 дивизий реактивной артиллерии; многие десятки бригад и полков. В Военно-Морском Флоте насчитывалось 18 надводных гвардейских кораблей, 16 подводных лодок, 13 дивизионов боевых катеров, 2 авиадивизии, 1 бригада морской пехоты и 1 морская железнодорожная артиллерийская бригада.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Ольга\Desktop\9552198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3796" name="Picture 4" descr="http://chaltlib.ru/images/medali/9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03648" y="1844824"/>
            <a:ext cx="3333750" cy="32575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331640" y="332656"/>
            <a:ext cx="76328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ОРДЕН КРАСНОГО ЗНАМЕНИ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60032" y="1412776"/>
            <a:ext cx="406794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Учреждён для награждения за особую храбрость, самоотверженность и мужество, проявленные при защите социалистического Отечества. Орденом Красного Знамени также награждались войсковые части, военные корабли, государственные и общественные организации. Вплоть до учреждения ордена Ленина в 1930 году орден Красного Знамени оставался высшим орденом Советского Союза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.</a:t>
            </a:r>
            <a:b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     Орденом Красного Знамени были награждены ВЛКСМ, газета «</a:t>
            </a:r>
            <a:r>
              <a:rPr lang="ru-RU" sz="1400" dirty="0" err="1">
                <a:solidFill>
                  <a:srgbClr val="002060"/>
                </a:solidFill>
                <a:latin typeface="Arial Black" pitchFamily="34" charset="0"/>
              </a:rPr>
              <a:t>КраснаяЗвезда</a:t>
            </a: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», Балтийский государственный технический университет «</a:t>
            </a:r>
            <a:r>
              <a:rPr lang="ru-RU" sz="1400" dirty="0" err="1">
                <a:solidFill>
                  <a:srgbClr val="002060"/>
                </a:solidFill>
                <a:latin typeface="Arial Black" pitchFamily="34" charset="0"/>
              </a:rPr>
              <a:t>Военмех</a:t>
            </a: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»[1], города Ленинград (Петроград), Копейск, Грозный, Ташкент, Волгоград(Царицын), Луганск, Севастополь.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Ольга\Desktop\9552198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2772" name="Picture 4" descr="http://chaltlib.ru/images/medali/9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75656" y="1844824"/>
            <a:ext cx="2736304" cy="27363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331640" y="260648"/>
            <a:ext cx="76328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ОРДЕН КРАСНОЙ ЗВЕЗДЫ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55976" y="1124744"/>
            <a:ext cx="4572000" cy="517064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100" b="1" dirty="0">
                <a:solidFill>
                  <a:srgbClr val="002060"/>
                </a:solidFill>
                <a:latin typeface="Arial Black" pitchFamily="34" charset="0"/>
              </a:rPr>
              <a:t>Орден Красной Звезды учрежден для награждения за большие заслуги в деле обороны Союза ССР как в военное, так и в мирное время, в обеспечении государственной безопасности.</a:t>
            </a:r>
          </a:p>
          <a:p>
            <a:r>
              <a:rPr lang="ru-RU" sz="1100" b="1" dirty="0">
                <a:solidFill>
                  <a:srgbClr val="002060"/>
                </a:solidFill>
                <a:latin typeface="Arial Black" pitchFamily="34" charset="0"/>
              </a:rPr>
              <a:t>Орденом красной Звезды награждаются:</a:t>
            </a:r>
          </a:p>
          <a:p>
            <a:r>
              <a:rPr lang="ru-RU" sz="1100" b="1" dirty="0">
                <a:solidFill>
                  <a:srgbClr val="002060"/>
                </a:solidFill>
                <a:latin typeface="Arial Black" pitchFamily="34" charset="0"/>
              </a:rPr>
              <a:t>военнослужащие Советской Армии, Военно-Морского Флота, пограничных и внутренних войск, сотрудники органов Комитета государственной безопасности СССР, а также лица рядового и начальствующего состава органов внутренних дел;</a:t>
            </a:r>
          </a:p>
          <a:p>
            <a:r>
              <a:rPr lang="ru-RU" sz="1100" b="1" dirty="0">
                <a:solidFill>
                  <a:srgbClr val="002060"/>
                </a:solidFill>
                <a:latin typeface="Arial Black" pitchFamily="34" charset="0"/>
              </a:rPr>
              <a:t>воинские части, военные корабли, соединения и объединения, предприятия, учреждения, организации.</a:t>
            </a:r>
          </a:p>
          <a:p>
            <a:r>
              <a:rPr lang="ru-RU" sz="1100" b="1" dirty="0">
                <a:solidFill>
                  <a:srgbClr val="002060"/>
                </a:solidFill>
                <a:latin typeface="Arial Black" pitchFamily="34" charset="0"/>
              </a:rPr>
              <a:t>Орденом Красной Звезды могут быть награждены и военнослужащие иностранных государств.</a:t>
            </a:r>
          </a:p>
          <a:p>
            <a:r>
              <a:rPr lang="ru-RU" sz="1100" b="1" dirty="0">
                <a:solidFill>
                  <a:srgbClr val="002060"/>
                </a:solidFill>
                <a:latin typeface="Arial Black" pitchFamily="34" charset="0"/>
              </a:rPr>
              <a:t>Награждение орденом Красной Звезды производится:</a:t>
            </a:r>
          </a:p>
          <a:p>
            <a:r>
              <a:rPr lang="ru-RU" sz="1100" b="1" dirty="0">
                <a:solidFill>
                  <a:srgbClr val="002060"/>
                </a:solidFill>
                <a:latin typeface="Arial Black" pitchFamily="34" charset="0"/>
              </a:rPr>
              <a:t>За личное мужество и отвагу в боях, отличную организацию и умелое руководство боевыми действиями, способствовавшими успеху наших войск;</a:t>
            </a:r>
          </a:p>
          <a:p>
            <a:r>
              <a:rPr lang="ru-RU" sz="1100" b="1" dirty="0">
                <a:solidFill>
                  <a:srgbClr val="002060"/>
                </a:solidFill>
                <a:latin typeface="Arial Black" pitchFamily="34" charset="0"/>
              </a:rPr>
              <a:t>За успешные боевые действия воинских частей и соединений, в результате которых противнику был нанесен значительный урон;</a:t>
            </a:r>
          </a:p>
          <a:p>
            <a:r>
              <a:rPr lang="ru-RU" sz="1100" b="1" dirty="0">
                <a:solidFill>
                  <a:srgbClr val="002060"/>
                </a:solidFill>
                <a:latin typeface="Arial Black" pitchFamily="34" charset="0"/>
              </a:rPr>
              <a:t>За заслуги в обеспечении государственной безопасности и неприкосновенности государственной границы СССР;</a:t>
            </a:r>
          </a:p>
          <a:p>
            <a:r>
              <a:rPr lang="ru-RU" sz="1100" b="1" dirty="0">
                <a:solidFill>
                  <a:srgbClr val="002060"/>
                </a:solidFill>
                <a:latin typeface="Arial Black" pitchFamily="34" charset="0"/>
              </a:rPr>
              <a:t>За мужество и отвагу, проявленные при исполнении воинского или служебного долга, в условиях, сопряженных с риском для жизни;</a:t>
            </a:r>
          </a:p>
          <a:p>
            <a:r>
              <a:rPr lang="ru-RU" sz="1100" b="1" dirty="0">
                <a:solidFill>
                  <a:srgbClr val="002060"/>
                </a:solidFill>
                <a:latin typeface="Arial Black" pitchFamily="34" charset="0"/>
              </a:rPr>
              <a:t>За образцовое выполнение специальных заданий командования и другие подвиги, совершенные в условиях мирного времени</a:t>
            </a:r>
            <a:r>
              <a:rPr lang="ru-RU" sz="1100" b="1" dirty="0" smtClean="0">
                <a:solidFill>
                  <a:srgbClr val="002060"/>
                </a:solidFill>
                <a:latin typeface="Arial Black" pitchFamily="34" charset="0"/>
              </a:rPr>
              <a:t>;</a:t>
            </a:r>
            <a:endParaRPr lang="ru-RU" sz="1100" b="1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Ольга\Desktop\9552198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1748" name="Picture 4" descr="http://chaltlib.ru/images/medali/9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75656" y="1556792"/>
            <a:ext cx="3333750" cy="37623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331640" y="188640"/>
            <a:ext cx="76328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ОРДЕН ЛЕНИНА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48064" y="1196752"/>
            <a:ext cx="37799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002060"/>
                </a:solidFill>
                <a:latin typeface="Arial Black" pitchFamily="34" charset="0"/>
              </a:rPr>
              <a:t>Орденом Ленина</a:t>
            </a:r>
            <a:r>
              <a:rPr lang="ru-RU" sz="1200" dirty="0">
                <a:solidFill>
                  <a:srgbClr val="002060"/>
                </a:solidFill>
                <a:latin typeface="Arial Black" pitchFamily="34" charset="0"/>
              </a:rPr>
              <a:t> могут быть награждены граждане СССР, различные организации и предприятия как гражданского, так и военного направления деятельности, а также административные единицы, состоящие в составе Советского государства. Иностранные граждане и административные единицы иностранных государств тоже могут быть награждены данным орденом, если их деятельность подпадает под определения статута знака</a:t>
            </a:r>
            <a:r>
              <a:rPr lang="ru-RU" sz="1200" i="1" dirty="0">
                <a:solidFill>
                  <a:srgbClr val="002060"/>
                </a:solidFill>
                <a:latin typeface="Arial Black" pitchFamily="34" charset="0"/>
              </a:rPr>
              <a:t> ордена Ленина</a:t>
            </a:r>
            <a:r>
              <a:rPr lang="ru-RU" sz="1200" dirty="0">
                <a:solidFill>
                  <a:srgbClr val="002060"/>
                </a:solidFill>
                <a:latin typeface="Arial Black" pitchFamily="34" charset="0"/>
              </a:rPr>
              <a:t>. Однако только перечисленных выше достижений для получения этой высокой награды было недостаточно. Этот орден можно было получить, имея в свое послужном списке другие награды, либо звание Героя Социалистического Труда или Героя Советского Союза. А города, претендующие на получение ордена Ленина, должны были иметь звание Город – герой либо Крепость – герой.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Ольга\Desktop\9552198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24" name="Picture 4" descr="http://chaltlib.ru/images/medali/5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835696" y="1124744"/>
            <a:ext cx="2520280" cy="265386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259632" y="260648"/>
            <a:ext cx="3600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ОРДЕН 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ОТЕЧЕСТВЕННОЙ </a:t>
            </a:r>
            <a:r>
              <a:rPr lang="ru-RU" sz="2000" b="1" dirty="0">
                <a:solidFill>
                  <a:srgbClr val="FF0000"/>
                </a:solidFill>
              </a:rPr>
              <a:t>ВОЙНЫ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>I степени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30726" name="Picture 6" descr="http://chaltlib.ru/images/medali/54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796136" y="1124744"/>
            <a:ext cx="2520280" cy="271972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652120" y="260648"/>
            <a:ext cx="34918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ОРДЕН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>
                <a:solidFill>
                  <a:srgbClr val="FF0000"/>
                </a:solidFill>
              </a:rPr>
              <a:t>ОТЕЧЕСТВЕННОЙ ВОЙНЫ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>II степени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31640" y="3717032"/>
            <a:ext cx="7560840" cy="3140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 smtClean="0"/>
              <a:t/>
            </a:r>
            <a:br>
              <a:rPr lang="ru-RU" sz="1000" dirty="0" smtClean="0"/>
            </a:br>
            <a:r>
              <a:rPr lang="ru-RU" sz="1000" dirty="0"/>
              <a:t>    </a:t>
            </a: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 Орден Отечественной войны I и II степени могли получить лица рядового и начальствующего состава Красной Армии, Военно-Морского Флота, войск НКВД и партизаны, которые проявили в боях с фашистами храбрость, стойкость и мужество либо своими действиями способствовали успеху боевых операций советских войск. Особо оговаривалось право на этот орден гражданских лиц, награждавшихся за вклад в общую победу над врагом. 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     Орденом I степени награждается тот, кто лично уничтожит 2 тяжелых или средних или 3 легких танка противника, либо в составе орудийного расчета—3 тяжелых или средних танка или 5 легких. Орден II степени мог заслужить тот, кто лично уничтожит 1 тяжелый или средний танк или 2 легких, либо в составе орудийного расчета 2 тяжелых или средних или 3 легких танка противника.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C:\Users\Ольга\Desktop\9552198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8132" name="Picture 4" descr="http://chaltlib.ru/images/medali/68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47664" y="1772816"/>
            <a:ext cx="2863955" cy="30243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331640" y="260648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ОРДЕН АЛЕКСАНДРА НЕВСКОГО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88024" y="1102578"/>
            <a:ext cx="413995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 </a:t>
            </a:r>
            <a:r>
              <a:rPr lang="ru-RU" sz="1400" b="1" dirty="0">
                <a:solidFill>
                  <a:srgbClr val="002060"/>
                </a:solidFill>
                <a:latin typeface="Arial Black" pitchFamily="34" charset="0"/>
              </a:rPr>
              <a:t>Согласно статуту орденом награждались офицеры Красной Армии (</a:t>
            </a:r>
            <a:r>
              <a:rPr lang="ru-RU" sz="1400" b="1" dirty="0" err="1">
                <a:solidFill>
                  <a:srgbClr val="002060"/>
                </a:solidFill>
                <a:latin typeface="Arial Black" pitchFamily="34" charset="0"/>
              </a:rPr>
              <a:t>откомандира</a:t>
            </a:r>
            <a:r>
              <a:rPr lang="ru-RU" sz="1400" b="1" dirty="0">
                <a:solidFill>
                  <a:srgbClr val="002060"/>
                </a:solidFill>
                <a:latin typeface="Arial Black" pitchFamily="34" charset="0"/>
              </a:rPr>
              <a:t> дивизии до командира взвода) за проявленную инициативу по выбору удачного момента для внезапного, смелого и успешного нападения на врага и нанесение ему крупного поражения с малыми потерями для своих войск; за успешное выполнение боевого задания с уничтожением полностью или большей части превосходящих сил противника; за командование артиллерийским, танковым или авиационным подразделением, нанесшим тяжелый урон противнику. </a:t>
            </a:r>
            <a:r>
              <a:rPr lang="ru-RU" sz="1400" b="1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400" b="1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400" b="1" dirty="0">
                <a:solidFill>
                  <a:srgbClr val="002060"/>
                </a:solidFill>
                <a:latin typeface="Arial Black" pitchFamily="34" charset="0"/>
              </a:rPr>
              <a:t>     Всего за годы войны орденом Александра Невского было произведено более 42 тысяч награждений советских воинов и около 70 иностранных генералов и офицеров. Более 1470 воинских частей и соединений получили право прикрепить этот орден к боевому знамени.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C:\Users\Ольга\Desktop\9552198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7108" name="Picture 4" descr="http://chaltlib.ru/images/medali/6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03648" y="977272"/>
            <a:ext cx="2376264" cy="2490325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7110" name="Picture 6" descr="http://chaltlib.ru/images/medali/6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995936" y="980728"/>
            <a:ext cx="2336136" cy="2448272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7112" name="Picture 8" descr="http://chaltlib.ru/images/medali/66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660232" y="980728"/>
            <a:ext cx="2312540" cy="2423543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403648" y="260648"/>
            <a:ext cx="23762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ОРДЕН КУТУЗОВА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en-US" sz="2000" b="1" dirty="0">
                <a:solidFill>
                  <a:srgbClr val="FF0000"/>
                </a:solidFill>
              </a:rPr>
              <a:t>I </a:t>
            </a:r>
            <a:r>
              <a:rPr lang="ru-RU" sz="2000" b="1" dirty="0">
                <a:solidFill>
                  <a:srgbClr val="FF0000"/>
                </a:solidFill>
              </a:rPr>
              <a:t>степени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95936" y="260648"/>
            <a:ext cx="23762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ОРДЕН КУТУЗОВА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en-US" sz="2000" b="1" dirty="0" smtClean="0">
                <a:solidFill>
                  <a:srgbClr val="FF0000"/>
                </a:solidFill>
              </a:rPr>
              <a:t>II</a:t>
            </a:r>
            <a:r>
              <a:rPr lang="en-US" sz="2000" b="1" dirty="0">
                <a:solidFill>
                  <a:srgbClr val="FF0000"/>
                </a:solidFill>
              </a:rPr>
              <a:t> </a:t>
            </a:r>
            <a:r>
              <a:rPr lang="ru-RU" sz="2000" b="1" dirty="0">
                <a:solidFill>
                  <a:srgbClr val="FF0000"/>
                </a:solidFill>
              </a:rPr>
              <a:t>степени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88224" y="260649"/>
            <a:ext cx="23762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ОРДЕН КУТУЗОВА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en-US" sz="2000" b="1" dirty="0" smtClean="0">
                <a:solidFill>
                  <a:srgbClr val="FF0000"/>
                </a:solidFill>
              </a:rPr>
              <a:t>III</a:t>
            </a:r>
            <a:r>
              <a:rPr lang="en-US" sz="2000" b="1" dirty="0">
                <a:solidFill>
                  <a:srgbClr val="FF0000"/>
                </a:solidFill>
              </a:rPr>
              <a:t> </a:t>
            </a:r>
            <a:r>
              <a:rPr lang="ru-RU" sz="2000" b="1" dirty="0">
                <a:solidFill>
                  <a:srgbClr val="FF0000"/>
                </a:solidFill>
              </a:rPr>
              <a:t>степени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59632" y="3573016"/>
            <a:ext cx="788436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Орден Кутузова 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I степени мог получить командующий фронтом, армией, его заместитель или начальник штаба за хорошую организацию вынужденного отхода крупных соединений с нанесением контрударов противнику, выводом своих войск на новые рубежи с малыми потерями; за умелую организацию операции крупных соединений по борьбе с превосходящими силами противника и сохранение своих войск в постоянной готовности к решительному наступлению. 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     В основу статута положены боевые качества, которые отличали деятельность великого полководца М. И. Кутузова — умелая оборона, изматывание противника и затем переход в решительное контрнаступление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.</a:t>
            </a:r>
            <a:b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     В положении об ордене Кутузова III степени есть такой пункт: орден может быть дан офицеру «за умелую разработку плана боя, обеспечившего четкое 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взаимодействие </a:t>
            </a: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всех родов оружия и успешный его исход».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Ольга\Desktop\9552198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2" name="Picture 4" descr="http://chaltlib.ru/images/medali/4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75656" y="2060848"/>
            <a:ext cx="3812968" cy="29523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547664" y="404664"/>
            <a:ext cx="72728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МЕДАЛЬ «ЗОЛОТАЯ ЗВЕЗДА» </a:t>
            </a:r>
            <a:endParaRPr lang="ru-RU" sz="28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ГЕРОЯ </a:t>
            </a:r>
            <a:r>
              <a:rPr lang="ru-RU" sz="2800" b="1" dirty="0">
                <a:solidFill>
                  <a:srgbClr val="FF0000"/>
                </a:solidFill>
              </a:rPr>
              <a:t>СОВЕТСКОГО СОЮЗА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36096" y="1628800"/>
            <a:ext cx="345638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/>
              <a:t> </a:t>
            </a: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Высшая степень отличия СССР. Почётное звание, которого удостаивали за совершение подвига или выдающихся заслуг во время боевых действий, а также, в виде исключения, и в мирное время.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     Звание впервые установлено Постановлением ЦИК СССР от 16 апреля 1934 года, дополнительный знак отличия для Героя Советского Союза — медаль«Золотая Звезда» — учреждена Указом Президиума Верховного Совета СССР от 1 августа 1939 года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. </a:t>
            </a:r>
            <a:r>
              <a:rPr lang="ru-RU" sz="1400" i="1" dirty="0">
                <a:solidFill>
                  <a:srgbClr val="002060"/>
                </a:solidFill>
                <a:latin typeface="Arial Black" pitchFamily="34" charset="0"/>
              </a:rPr>
              <a:t>Количество награждений: 12772</a:t>
            </a:r>
            <a:endParaRPr lang="ru-RU" sz="14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Users\Ольга\Desktop\9552198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6084" name="Picture 4" descr="http://chaltlib.ru/images/medali/5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58072" y="980728"/>
            <a:ext cx="2454818" cy="2376264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6086" name="Picture 6" descr="http://chaltlib.ru/images/medali/5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923928" y="980728"/>
            <a:ext cx="2381250" cy="2371726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6088" name="Picture 8" descr="http://chaltlib.ru/images/medali/60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516216" y="980728"/>
            <a:ext cx="2381250" cy="238125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6444208" y="188640"/>
            <a:ext cx="25020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ОРДЕН СУВОРОВА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en-US" sz="2000" b="1" dirty="0">
                <a:solidFill>
                  <a:srgbClr val="FF0000"/>
                </a:solidFill>
              </a:rPr>
              <a:t>III </a:t>
            </a:r>
            <a:r>
              <a:rPr lang="ru-RU" sz="2000" b="1" dirty="0">
                <a:solidFill>
                  <a:srgbClr val="FF0000"/>
                </a:solidFill>
              </a:rPr>
              <a:t>степени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23928" y="260648"/>
            <a:ext cx="24482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ОРДЕН СУВОРОВА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en-US" sz="2000" b="1" dirty="0" smtClean="0">
                <a:solidFill>
                  <a:srgbClr val="FF0000"/>
                </a:solidFill>
              </a:rPr>
              <a:t>II</a:t>
            </a:r>
            <a:r>
              <a:rPr lang="en-US" sz="2000" b="1" dirty="0">
                <a:solidFill>
                  <a:srgbClr val="FF0000"/>
                </a:solidFill>
              </a:rPr>
              <a:t> </a:t>
            </a:r>
            <a:r>
              <a:rPr lang="ru-RU" sz="2000" b="1" dirty="0">
                <a:solidFill>
                  <a:srgbClr val="FF0000"/>
                </a:solidFill>
              </a:rPr>
              <a:t>степени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59632" y="260648"/>
            <a:ext cx="24482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ОРДЕН СУВОРОВА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en-US" sz="2000" b="1" dirty="0" smtClean="0">
                <a:solidFill>
                  <a:srgbClr val="FF0000"/>
                </a:solidFill>
              </a:rPr>
              <a:t>I</a:t>
            </a:r>
            <a:r>
              <a:rPr lang="en-US" sz="2000" b="1" dirty="0">
                <a:solidFill>
                  <a:srgbClr val="FF0000"/>
                </a:solidFill>
              </a:rPr>
              <a:t> </a:t>
            </a:r>
            <a:r>
              <a:rPr lang="ru-RU" sz="2000" b="1" dirty="0">
                <a:solidFill>
                  <a:srgbClr val="FF0000"/>
                </a:solidFill>
              </a:rPr>
              <a:t>степени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59632" y="3573016"/>
            <a:ext cx="7884368" cy="297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solidFill>
                  <a:srgbClr val="002060"/>
                </a:solidFill>
                <a:latin typeface="Arial Black" pitchFamily="34" charset="0"/>
              </a:rPr>
              <a:t>  I степень ордена Суворова вручалась командующим фронтами и армиями, их заместителям, начальникам штабов, оперативных управлений и родов войск фронтов и армий за отлично организованную и проведенную операцию в масштабах армии или фронта, в результате которой противник разгромлен или уничтожен. Особо оговаривалось одно обстоятельство—победа должна была быть одержана меньшими силами над численно превосходящим противником, по знаменитому суворовскому правилу: «Врага бьют не числом, а умением». </a:t>
            </a:r>
            <a:r>
              <a:rPr lang="ru-RU" sz="11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1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100" dirty="0">
                <a:solidFill>
                  <a:srgbClr val="002060"/>
                </a:solidFill>
                <a:latin typeface="Arial Black" pitchFamily="34" charset="0"/>
              </a:rPr>
              <a:t>     Орденом Суворова II степени мог быть награжден командир корпуса, дивизии или бригады, а также его заместитель и начальник штаба за организацию разгрома корпуса или дивизии, за прорыв современной оборонительной полосы противника с последующим его преследованием и уничтожением, а также за организацию боя в окружении, выход из окружения с сохранением боеспособности своих частей, их вооружения и техники</a:t>
            </a:r>
            <a:r>
              <a:rPr lang="ru-RU" sz="1100" dirty="0" smtClean="0">
                <a:solidFill>
                  <a:srgbClr val="002060"/>
                </a:solidFill>
                <a:latin typeface="Arial Black" pitchFamily="34" charset="0"/>
              </a:rPr>
              <a:t>.</a:t>
            </a:r>
            <a:endParaRPr lang="en-US" sz="11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 sz="1100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1100" dirty="0">
                <a:solidFill>
                  <a:srgbClr val="002060"/>
                </a:solidFill>
                <a:latin typeface="Arial Black" pitchFamily="34" charset="0"/>
              </a:rPr>
              <a:t>Знак II степени мог так же получить командир бронетанкового соединения за глубокий рейд в тыл противника, «в результате которого противнику нанесен чувствительный удар, обеспечивающий успешное выполнение армейской операции». </a:t>
            </a:r>
            <a:r>
              <a:rPr lang="ru-RU" sz="11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1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100" dirty="0">
                <a:solidFill>
                  <a:srgbClr val="002060"/>
                </a:solidFill>
                <a:latin typeface="Arial Black" pitchFamily="34" charset="0"/>
              </a:rPr>
              <a:t>     Орден Суворова III степени предназначался для награждения командиров полков, батальонов и рот за умелую организацию и осуществление победного боя с меньшими, чем у противника, силами.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Ольга\Desktop\9552198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5060" name="Picture 4" descr="http://chaltlib.ru/images/medali/70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75656" y="1268760"/>
            <a:ext cx="2232248" cy="2318104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5062" name="Picture 6" descr="http://chaltlib.ru/images/medali/7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139952" y="1268760"/>
            <a:ext cx="2337977" cy="2304256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5064" name="Picture 8" descr="http://chaltlib.ru/images/medali/74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732240" y="1268760"/>
            <a:ext cx="2229233" cy="2304256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6516216" y="188640"/>
            <a:ext cx="24300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ОРДЕН БОГДАНА ХМЕЛЬНИЦКОГО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>III степени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95936" y="188640"/>
            <a:ext cx="24300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ОРДЕН БОГДАНА ХМЕЛЬНИЦКОГО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II</a:t>
            </a:r>
            <a:r>
              <a:rPr lang="ru-RU" sz="2000" b="1" dirty="0">
                <a:solidFill>
                  <a:srgbClr val="FF0000"/>
                </a:solidFill>
              </a:rPr>
              <a:t> степени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31640" y="188640"/>
            <a:ext cx="23580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ОРДЕН БОГДАНА ХМЕЛЬНИЦКОГО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I</a:t>
            </a:r>
            <a:r>
              <a:rPr lang="ru-RU" sz="2000" b="1" dirty="0">
                <a:solidFill>
                  <a:srgbClr val="FF0000"/>
                </a:solidFill>
              </a:rPr>
              <a:t> степени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31640" y="3717032"/>
            <a:ext cx="78123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002060"/>
                </a:solidFill>
                <a:latin typeface="Arial Black" pitchFamily="34" charset="0"/>
              </a:rPr>
              <a:t> Орден Богдана Хмельницкого I степени мог получить командующий фронтом или армией за успешную, с применением умелого маневра операцию, в результате которой освобожден от врага город или район, причем неприятелю нанесено серьезное поражение в живой силе и технике.</a:t>
            </a:r>
            <a: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Arial Black" pitchFamily="34" charset="0"/>
              </a:rPr>
              <a:t>     Орден Богдана Хмельницкого II степени мог заслужить офицер от командира корпуса до командира полка за прорыв укрепленной полосы противника, успешный рейд в тыл врага. </a:t>
            </a:r>
            <a: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Arial Black" pitchFamily="34" charset="0"/>
              </a:rPr>
              <a:t>     Орден Богдана Хмельницкого III степени могли получить наряду с офицерами и партизанскими командирами сержантский, старшинский состав и рядовые бойцы Красной Армии и партизанских отрядов за проявленную в боях смелость и находчивость, способствовавшие выполнению поставленной боевой задачи. </a:t>
            </a:r>
            <a: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Arial Black" pitchFamily="34" charset="0"/>
              </a:rPr>
              <a:t>     Всего орденом Богдана Хмельницкого произведено около восьми с половиной тысяч награждений, в том числе первой степенью—323, второй—около 2400 и третьей—более 5700. Свыше тысячи воинских частей и соединений получили орден как коллективную награду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Users\Ольга\Desktop\9552198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4036" name="Picture 4" descr="http://chaltlib.ru/images/medali/7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47664" y="980728"/>
            <a:ext cx="1409700" cy="2886076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4038" name="Picture 6" descr="http://chaltlib.ru/images/medali/7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355976" y="980728"/>
            <a:ext cx="1409700" cy="291465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4040" name="Picture 8" descr="http://chaltlib.ru/images/medali/80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948264" y="980728"/>
            <a:ext cx="1409700" cy="2895601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6732240" y="188640"/>
            <a:ext cx="1997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ОРДЕН СЛАВЫ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en-US" sz="2000" b="1" dirty="0">
                <a:solidFill>
                  <a:srgbClr val="FF0000"/>
                </a:solidFill>
              </a:rPr>
              <a:t>III </a:t>
            </a:r>
            <a:r>
              <a:rPr lang="ru-RU" sz="2000" b="1" dirty="0">
                <a:solidFill>
                  <a:srgbClr val="FF0000"/>
                </a:solidFill>
              </a:rPr>
              <a:t>степени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67944" y="188640"/>
            <a:ext cx="2232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ОРДЕН СЛАВЫ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en-US" sz="2000" b="1" dirty="0" smtClean="0">
                <a:solidFill>
                  <a:srgbClr val="FF0000"/>
                </a:solidFill>
              </a:rPr>
              <a:t>II </a:t>
            </a:r>
            <a:r>
              <a:rPr lang="ru-RU" sz="2000" b="1" dirty="0" smtClean="0">
                <a:solidFill>
                  <a:srgbClr val="FF0000"/>
                </a:solidFill>
              </a:rPr>
              <a:t>степени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31640" y="188640"/>
            <a:ext cx="20699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ОРДЕН СЛАВЫ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en-US" sz="2000" b="1" dirty="0" smtClean="0">
                <a:solidFill>
                  <a:srgbClr val="FF0000"/>
                </a:solidFill>
              </a:rPr>
              <a:t>I</a:t>
            </a:r>
            <a:r>
              <a:rPr lang="en-US" sz="2000" b="1" dirty="0">
                <a:solidFill>
                  <a:srgbClr val="FF0000"/>
                </a:solidFill>
              </a:rPr>
              <a:t> </a:t>
            </a:r>
            <a:r>
              <a:rPr lang="ru-RU" sz="2000" b="1" dirty="0">
                <a:solidFill>
                  <a:srgbClr val="FF0000"/>
                </a:solidFill>
              </a:rPr>
              <a:t>степени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31640" y="4077072"/>
            <a:ext cx="76328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/>
              <a:t> </a:t>
            </a:r>
            <a:r>
              <a:rPr lang="ru-RU" sz="1200" dirty="0">
                <a:solidFill>
                  <a:srgbClr val="002060"/>
                </a:solidFill>
                <a:latin typeface="Arial Black" pitchFamily="34" charset="0"/>
              </a:rPr>
              <a:t>Орден Славы учрежден Указом Президиума Верховного Совета СССР от 8 ноября 1943 года. Он имеет три степени, из которых высшая I степень—золотая, а II и III—серебряные (у второй степени был позолочен центральный медальон). Этот знак отличия мог быть выданы за личный подвиг на поле боя, выдавались в порядке строгой последовательности—от низшей степени к высшей.</a:t>
            </a:r>
            <a: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Arial Black" pitchFamily="34" charset="0"/>
              </a:rPr>
              <a:t>     Орден Славы мог получить тот, кто первым ворвался в расположение противника, кто в бою спас знамя своей части или захватил вражеское, кто, рискуя жизнью, спас в сражении командира, кто сбил из личного оружия(винтовки или автомата) фашистский самолет либо уничтожил до 50 вражеских солдат и т. д.</a:t>
            </a:r>
            <a: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Arial Black" pitchFamily="34" charset="0"/>
              </a:rPr>
              <a:t>     Всего за отличие в годы Великой Отечественной войны было выдано около миллиона знаков ордена Славы III степени, более 46 тысяч — II степени и около 2600 — I степени.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Users\Ольга\Desktop\9552198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3012" name="Picture 4" descr="http://chaltlib.ru/images/medali/8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47664" y="1844824"/>
            <a:ext cx="3025545" cy="28803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331640" y="260648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ОРДЕН «ПОБЕДА»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60032" y="1268760"/>
            <a:ext cx="4032448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 Указом от 8 ноября 1943 года был учрежден орден, утверждены его статут и описание знака. В статуте было сказано: «Орденом «Победа», как высшим военным орденом, награждаются лица высшего командного состава Красной Армии за успешное проведение таких боевых операций, в масштабе нескольких или одного фронта, в результате которых в корне меняется обстановка в пользу Красной Армии».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     Всего за годы Великой Отечественной войны было произведено 19 награждений орденом «Победа». 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     Кроме того, советским военным орденом были отмечены пять иностранных военачальников за вклад в общую победу над 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фашизмом</a:t>
            </a:r>
            <a:endParaRPr lang="ru-RU" sz="14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C:\Users\Ольга\Desktop\9552198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1988" name="Picture 4" descr="http://chaltlib.ru/images/medali/88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47664" y="908720"/>
            <a:ext cx="2786023" cy="2808312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990" name="Picture 6" descr="http://chaltlib.ru/images/medali/90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364088" y="908720"/>
            <a:ext cx="2808312" cy="2808312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5580112" y="188640"/>
            <a:ext cx="26642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ОРДЕН НАХИМОВА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en-US" sz="2000" b="1" dirty="0">
                <a:solidFill>
                  <a:srgbClr val="FF0000"/>
                </a:solidFill>
              </a:rPr>
              <a:t>II </a:t>
            </a:r>
            <a:r>
              <a:rPr lang="ru-RU" sz="2000" b="1" dirty="0">
                <a:solidFill>
                  <a:srgbClr val="FF0000"/>
                </a:solidFill>
              </a:rPr>
              <a:t>степени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91680" y="188640"/>
            <a:ext cx="25020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ОРДЕН НАХИМОВА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en-US" sz="2000" b="1" dirty="0" smtClean="0">
                <a:solidFill>
                  <a:srgbClr val="FF0000"/>
                </a:solidFill>
              </a:rPr>
              <a:t>I</a:t>
            </a:r>
            <a:r>
              <a:rPr lang="en-US" sz="2000" b="1" dirty="0">
                <a:solidFill>
                  <a:srgbClr val="FF0000"/>
                </a:solidFill>
              </a:rPr>
              <a:t> </a:t>
            </a:r>
            <a:r>
              <a:rPr lang="ru-RU" sz="2000" b="1" dirty="0">
                <a:solidFill>
                  <a:srgbClr val="FF0000"/>
                </a:solidFill>
              </a:rPr>
              <a:t>степени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03648" y="4149080"/>
            <a:ext cx="74168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 Орден Нахимова выдавался «за выдающиеся успехи в разработке, проведении и обеспечении морских операций, в результате которых была отражена наступательная операция противника или обеспечены активные операции флота, нанесен противнику значительный урон и сохранены свои основные силы; за успешную оборонительную операцию, в результате которой противник был разгромлен; за хорошо проведенную противодесантную операцию, нанесшую врагу большие потери; за умелые действия по обороне от противника своих баз и коммуникаций, приведшие к уничтожению значительных сил врага и срыву его наступательной операции».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Users\Ольга\Desktop\9552198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64" name="Picture 4" descr="http://chaltlib.ru/images/medali/8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03648" y="1052736"/>
            <a:ext cx="2880320" cy="278815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66" name="Picture 6" descr="http://chaltlib.ru/images/medali/8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364088" y="1124744"/>
            <a:ext cx="2874268" cy="2736304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763688" y="188640"/>
            <a:ext cx="24300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ОРДЕН УШАКОВА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en-US" sz="2000" b="1" dirty="0">
                <a:solidFill>
                  <a:srgbClr val="FF0000"/>
                </a:solidFill>
              </a:rPr>
              <a:t>I </a:t>
            </a:r>
            <a:r>
              <a:rPr lang="ru-RU" sz="2000" b="1" dirty="0">
                <a:solidFill>
                  <a:srgbClr val="FF0000"/>
                </a:solidFill>
              </a:rPr>
              <a:t>степени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36096" y="260648"/>
            <a:ext cx="26460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</a:rPr>
              <a:t>ОРДЕН УШАКОВА</a:t>
            </a:r>
            <a:br>
              <a:rPr lang="ru-RU" sz="2000" b="1" i="1" dirty="0">
                <a:solidFill>
                  <a:srgbClr val="FF0000"/>
                </a:solidFill>
              </a:rPr>
            </a:br>
            <a:r>
              <a:rPr lang="en-US" sz="2000" b="1" i="1" dirty="0" smtClean="0">
                <a:solidFill>
                  <a:srgbClr val="FF0000"/>
                </a:solidFill>
              </a:rPr>
              <a:t>II</a:t>
            </a:r>
            <a:r>
              <a:rPr lang="en-US" sz="2000" b="1" i="1" dirty="0">
                <a:solidFill>
                  <a:srgbClr val="FF0000"/>
                </a:solidFill>
              </a:rPr>
              <a:t> </a:t>
            </a:r>
            <a:r>
              <a:rPr lang="ru-RU" sz="2000" b="1" i="1" dirty="0">
                <a:solidFill>
                  <a:srgbClr val="FF0000"/>
                </a:solidFill>
              </a:rPr>
              <a:t>степени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03648" y="4221088"/>
            <a:ext cx="74888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Орден Ушакова мог быть выдан за активную успешную операцию, в результате чего достигнута победа над численно превосходящим противником. Это могло быть морское сражение, в результате которого уничтожены значительные силы врага; успешная десантная операция, приведшая к уничтожению береговых баз и укреплений противника; смелые действия на морских коммуникациях фашистов, в результате которых потоплены ценные боевые корабли и транспорты противника. Всего орден Ушакова II степени был вручен 194 раза. Среди частей и кораблей ВМФ 13 имеют на своих знаменах эту награду.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:\Users\Ольга\Desktop\9552198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9156" name="Picture 4" descr="http://dic.academic.ru/pictures/wiki/files/50/250px-jukov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75656" y="1196752"/>
            <a:ext cx="3168352" cy="4423021"/>
          </a:xfrm>
          <a:prstGeom prst="ellipse">
            <a:avLst/>
          </a:prstGeom>
          <a:ln>
            <a:solidFill>
              <a:srgbClr val="FF0000"/>
            </a:solidFill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403648" y="404664"/>
            <a:ext cx="7344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Маршалы Советского Союза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49158" name="Picture 6" descr="http://kineschma19.iv-edu.ru/vov/image/vasilevskij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436096" y="1196752"/>
            <a:ext cx="3116412" cy="44544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5220072" y="5877272"/>
            <a:ext cx="36724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Василевский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Александр Михайлович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8" y="5805264"/>
            <a:ext cx="34563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Жуков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Arial Black" pitchFamily="34" charset="0"/>
              </a:rPr>
              <a:t>Г</a:t>
            </a: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еоргий </a:t>
            </a:r>
            <a:r>
              <a:rPr lang="ru-RU" dirty="0">
                <a:solidFill>
                  <a:srgbClr val="002060"/>
                </a:solidFill>
                <a:latin typeface="Arial Black" pitchFamily="34" charset="0"/>
              </a:rPr>
              <a:t>К</a:t>
            </a: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онстантинович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C:\Users\Ольга\Desktop\9552198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259632" y="476672"/>
            <a:ext cx="7488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Использованные источники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1412776"/>
            <a:ext cx="72728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>
                <a:solidFill>
                  <a:srgbClr val="00B0F0"/>
                </a:solidFill>
                <a:hlinkClick r:id="rId3"/>
              </a:rPr>
              <a:t>http://ru.wikipedia.org</a:t>
            </a:r>
            <a:r>
              <a:rPr lang="en-US" u="sng" dirty="0" smtClean="0">
                <a:solidFill>
                  <a:srgbClr val="00B0F0"/>
                </a:solidFill>
              </a:rPr>
              <a:t/>
            </a:r>
            <a:br>
              <a:rPr lang="en-US" u="sng" dirty="0" smtClean="0">
                <a:solidFill>
                  <a:srgbClr val="00B0F0"/>
                </a:solidFill>
              </a:rPr>
            </a:br>
            <a:r>
              <a:rPr lang="en-US" u="sng" dirty="0">
                <a:solidFill>
                  <a:srgbClr val="00B0F0"/>
                </a:solidFill>
                <a:hlinkClick r:id="rId4"/>
              </a:rPr>
              <a:t>http://</a:t>
            </a:r>
            <a:r>
              <a:rPr lang="en-US" u="sng" dirty="0" smtClean="0">
                <a:solidFill>
                  <a:srgbClr val="00B0F0"/>
                </a:solidFill>
                <a:hlinkClick r:id="rId4"/>
              </a:rPr>
              <a:t>gym6.narod.ru/1/63/index.htm</a:t>
            </a:r>
            <a:r>
              <a:rPr lang="ru-RU" u="sng" dirty="0" smtClean="0">
                <a:solidFill>
                  <a:srgbClr val="00B0F0"/>
                </a:solidFill>
              </a:rPr>
              <a:t> </a:t>
            </a:r>
          </a:p>
          <a:p>
            <a:endParaRPr lang="ru-RU" u="sng" dirty="0">
              <a:solidFill>
                <a:srgbClr val="00B0F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31640" y="1988840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http://chaltlib.ru/articles/resurs/jubilei_goda/65_let_pobed/nagrady_velikojj_otechestvennojj_vojjny/</a:t>
            </a:r>
            <a:endParaRPr lang="ru-RU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Ольга\Desktop\9552198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88" name="Picture 4" descr="http://chaltlib.ru/images/medali/4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87624" y="1772816"/>
            <a:ext cx="3333750" cy="28575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475656" y="332656"/>
            <a:ext cx="72992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МЕДАЛЬ «ЗА БОЕВЫЕ ЗАСЛУГИ»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44008" y="1556792"/>
            <a:ext cx="449999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  <a:latin typeface="Arial Black" pitchFamily="34" charset="0"/>
              </a:rPr>
              <a:t>Учреждена Указом Президиума Верховного Совета СССР от 17 октября 1938 года.</a:t>
            </a:r>
            <a: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Arial Black" pitchFamily="34" charset="0"/>
              </a:rPr>
              <a:t>     Медалью «За боевые заслуги» награждались:</a:t>
            </a:r>
            <a: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Arial Black" pitchFamily="34" charset="0"/>
              </a:rPr>
              <a:t>• военнослужащие Советской Армии, Военно-Морского Флота, пограничных и внутренних войск</a:t>
            </a:r>
            <a: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Arial Black" pitchFamily="34" charset="0"/>
              </a:rPr>
              <a:t>• другие граждане СССР,</a:t>
            </a:r>
            <a: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Arial Black" pitchFamily="34" charset="0"/>
              </a:rPr>
              <a:t>• а также лица, не являющиеся гражданами СССР.</a:t>
            </a:r>
            <a: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Arial Black" pitchFamily="34" charset="0"/>
              </a:rPr>
              <a:t>     Медаль вручалась отличившимся лицам за:</a:t>
            </a:r>
            <a: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Arial Black" pitchFamily="34" charset="0"/>
              </a:rPr>
              <a:t>• За умелые, инициативные и смелые действия в бою, способствовавшие успешному выполнению боевых задач воинской частью, подразделением;</a:t>
            </a:r>
            <a: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Arial Black" pitchFamily="34" charset="0"/>
              </a:rPr>
              <a:t>• За мужество, проявленное при защите государственной границы СССР;</a:t>
            </a:r>
            <a: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Arial Black" pitchFamily="34" charset="0"/>
              </a:rPr>
              <a:t>• За отличные успехи в боевой и политической подготовке, освоении новой боевой техники и поддержании высокой боевой готовности воинских частей и их подразделений и другие заслуги во время прохождения действительной военной службы.</a:t>
            </a:r>
            <a: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Arial Black" pitchFamily="34" charset="0"/>
              </a:rPr>
              <a:t>   </a:t>
            </a:r>
            <a:r>
              <a:rPr lang="ru-RU" sz="1200" i="1" dirty="0" smtClean="0">
                <a:solidFill>
                  <a:srgbClr val="002060"/>
                </a:solidFill>
                <a:latin typeface="Arial Black" pitchFamily="34" charset="0"/>
              </a:rPr>
              <a:t>Количество </a:t>
            </a:r>
            <a:r>
              <a:rPr lang="ru-RU" sz="1200" i="1" dirty="0">
                <a:solidFill>
                  <a:srgbClr val="002060"/>
                </a:solidFill>
                <a:latin typeface="Arial Black" pitchFamily="34" charset="0"/>
              </a:rPr>
              <a:t>награждений: 5 210 078</a:t>
            </a:r>
            <a:endParaRPr lang="ru-RU" sz="12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endParaRPr lang="ru-RU" sz="12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endParaRPr lang="ru-RU" sz="12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Ольга\Desktop\9552198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7412" name="Picture 4" descr="http://chaltlib.ru/images/medali/4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59632" y="1556792"/>
            <a:ext cx="3333750" cy="35623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403648" y="404664"/>
            <a:ext cx="73448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МЕДАЛЬ «ЗА ОТВАГУ»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88024" y="1124744"/>
            <a:ext cx="410445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 Black" pitchFamily="34" charset="0"/>
                <a:cs typeface="Aharoni" pitchFamily="2" charset="-79"/>
              </a:rPr>
              <a:t>Медалью «За отвагу» награждаются военнослужащие, а также сотрудники органов внутренних дел Российской Федерации и другие граждане Российской Федерации за личное мужество и отвагу, проявленные:</a:t>
            </a:r>
            <a:r>
              <a:rPr lang="ru-RU" sz="1400" b="1" dirty="0" smtClean="0">
                <a:latin typeface="Arial Black" pitchFamily="34" charset="0"/>
                <a:cs typeface="Aharoni" pitchFamily="2" charset="-79"/>
              </a:rPr>
              <a:t/>
            </a:r>
            <a:br>
              <a:rPr lang="ru-RU" sz="1400" b="1" dirty="0" smtClean="0">
                <a:latin typeface="Arial Black" pitchFamily="34" charset="0"/>
                <a:cs typeface="Aharoni" pitchFamily="2" charset="-79"/>
              </a:rPr>
            </a:br>
            <a:r>
              <a:rPr lang="ru-RU" sz="1400" b="1" dirty="0">
                <a:latin typeface="Arial Black" pitchFamily="34" charset="0"/>
                <a:cs typeface="Aharoni" pitchFamily="2" charset="-79"/>
              </a:rPr>
              <a:t>• в боях при защите Российской Федерации и её государственных интересов;</a:t>
            </a:r>
            <a:r>
              <a:rPr lang="ru-RU" sz="1400" b="1" dirty="0" smtClean="0">
                <a:latin typeface="Arial Black" pitchFamily="34" charset="0"/>
                <a:cs typeface="Aharoni" pitchFamily="2" charset="-79"/>
              </a:rPr>
              <a:t/>
            </a:r>
            <a:br>
              <a:rPr lang="ru-RU" sz="1400" b="1" dirty="0" smtClean="0">
                <a:latin typeface="Arial Black" pitchFamily="34" charset="0"/>
                <a:cs typeface="Aharoni" pitchFamily="2" charset="-79"/>
              </a:rPr>
            </a:br>
            <a:r>
              <a:rPr lang="ru-RU" sz="1400" b="1" dirty="0">
                <a:latin typeface="Arial Black" pitchFamily="34" charset="0"/>
                <a:cs typeface="Aharoni" pitchFamily="2" charset="-79"/>
              </a:rPr>
              <a:t>• при выполнении специальных заданий по обеспечению государственной безопасности Российской Федерации;</a:t>
            </a:r>
            <a:r>
              <a:rPr lang="ru-RU" sz="1400" b="1" dirty="0" smtClean="0">
                <a:latin typeface="Arial Black" pitchFamily="34" charset="0"/>
                <a:cs typeface="Aharoni" pitchFamily="2" charset="-79"/>
              </a:rPr>
              <a:t/>
            </a:r>
            <a:br>
              <a:rPr lang="ru-RU" sz="1400" b="1" dirty="0" smtClean="0">
                <a:latin typeface="Arial Black" pitchFamily="34" charset="0"/>
                <a:cs typeface="Aharoni" pitchFamily="2" charset="-79"/>
              </a:rPr>
            </a:br>
            <a:r>
              <a:rPr lang="ru-RU" sz="1400" b="1" dirty="0">
                <a:latin typeface="Arial Black" pitchFamily="34" charset="0"/>
                <a:cs typeface="Aharoni" pitchFamily="2" charset="-79"/>
              </a:rPr>
              <a:t>• при защите государственной границы Российской Федерации;</a:t>
            </a:r>
            <a:r>
              <a:rPr lang="ru-RU" sz="1400" b="1" dirty="0" smtClean="0">
                <a:latin typeface="Arial Black" pitchFamily="34" charset="0"/>
                <a:cs typeface="Aharoni" pitchFamily="2" charset="-79"/>
              </a:rPr>
              <a:t/>
            </a:r>
            <a:br>
              <a:rPr lang="ru-RU" sz="1400" b="1" dirty="0" smtClean="0">
                <a:latin typeface="Arial Black" pitchFamily="34" charset="0"/>
                <a:cs typeface="Aharoni" pitchFamily="2" charset="-79"/>
              </a:rPr>
            </a:br>
            <a:r>
              <a:rPr lang="ru-RU" sz="1400" b="1" dirty="0">
                <a:latin typeface="Arial Black" pitchFamily="34" charset="0"/>
                <a:cs typeface="Aharoni" pitchFamily="2" charset="-79"/>
              </a:rPr>
              <a:t>• при исполнении воинского, служебного или гражданского долга, защите конституционных прав граждан в условиях, сопряжённых с риском для жизни.</a:t>
            </a:r>
            <a:r>
              <a:rPr lang="ru-RU" sz="1400" b="1" dirty="0" smtClean="0">
                <a:latin typeface="Arial Black" pitchFamily="34" charset="0"/>
                <a:cs typeface="Aharoni" pitchFamily="2" charset="-79"/>
              </a:rPr>
              <a:t/>
            </a:r>
            <a:br>
              <a:rPr lang="ru-RU" sz="1400" b="1" dirty="0" smtClean="0">
                <a:latin typeface="Arial Black" pitchFamily="34" charset="0"/>
                <a:cs typeface="Aharoni" pitchFamily="2" charset="-79"/>
              </a:rPr>
            </a:br>
            <a:r>
              <a:rPr lang="ru-RU" sz="1400" b="1" dirty="0">
                <a:latin typeface="Arial Black" pitchFamily="34" charset="0"/>
                <a:cs typeface="Aharoni" pitchFamily="2" charset="-79"/>
              </a:rPr>
              <a:t>     Медаль «За отвагу» носится на левой стороне </a:t>
            </a:r>
            <a:r>
              <a:rPr lang="ru-RU" sz="1400" b="1" dirty="0" smtClean="0">
                <a:latin typeface="Arial Black" pitchFamily="34" charset="0"/>
                <a:cs typeface="Aharoni" pitchFamily="2" charset="-79"/>
              </a:rPr>
              <a:t>груди.</a:t>
            </a:r>
            <a:r>
              <a:rPr lang="ru-RU" sz="1400" b="1" i="1" dirty="0">
                <a:latin typeface="Arial Black" pitchFamily="34" charset="0"/>
                <a:cs typeface="Aharoni" pitchFamily="2" charset="-79"/>
              </a:rPr>
              <a:t> Количество награждений: 4 000 000</a:t>
            </a:r>
            <a:endParaRPr lang="ru-RU" sz="1400" b="1" dirty="0" smtClean="0">
              <a:latin typeface="Arial Black" pitchFamily="34" charset="0"/>
              <a:cs typeface="Aharoni" pitchFamily="2" charset="-79"/>
            </a:endParaRPr>
          </a:p>
          <a:p>
            <a:endParaRPr lang="ru-RU" sz="1400" b="1" dirty="0">
              <a:latin typeface="Arial Black" pitchFamily="34" charset="0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Ольга\Desktop\9552198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8436" name="Picture 4" descr="http://chaltlib.ru/images/medali/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59632" y="1700808"/>
            <a:ext cx="3333750" cy="31527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353262" y="260648"/>
            <a:ext cx="77907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МЕДАЛЬ «ЗА ОБОРОНУ ЛЕНИНГРАДА»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88024" y="1196752"/>
            <a:ext cx="4355976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 </a:t>
            </a:r>
            <a:r>
              <a:rPr lang="ru-RU" sz="1200" b="1" dirty="0">
                <a:solidFill>
                  <a:srgbClr val="002060"/>
                </a:solidFill>
                <a:latin typeface="Arial Black" pitchFamily="34" charset="0"/>
              </a:rPr>
              <a:t>Медалью «За оборону Ленинграда» награждались все участники обороны Ленинграда:</a:t>
            </a:r>
            <a:r>
              <a:rPr lang="ru-RU" sz="1200" b="1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200" b="1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200" b="1" dirty="0">
                <a:solidFill>
                  <a:srgbClr val="002060"/>
                </a:solidFill>
                <a:latin typeface="Arial Black" pitchFamily="34" charset="0"/>
              </a:rPr>
              <a:t>• военнослужащие частей, соединений и учреждений Красной Армии, Военно-Морского Флота и войск НКВД, фактически участвовавшие в обороне города;</a:t>
            </a:r>
            <a:r>
              <a:rPr lang="ru-RU" sz="1200" b="1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200" b="1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200" b="1" dirty="0">
                <a:solidFill>
                  <a:srgbClr val="002060"/>
                </a:solidFill>
                <a:latin typeface="Arial Black" pitchFamily="34" charset="0"/>
              </a:rPr>
              <a:t>• рабочие, служащие и другие лица из гражданского населения, которые участвовали в боевых действиях по защите города, содействовали обороне города своей самоотверженной работой на предприятиях, в учреждениях, участвовали в строительстве оборонительных сооружений, в ПВО, в охране коммунального хозяйства, в борьбе с пожарами от налётов вражеской авиации, в организации и обслуживании транспорта и связи, в организации общественного питания, снабжения и культурно-бытового обслуживания населения, в уходе за больными и ранеными, в организации ухода за детьми и проведении других мероприятий по обороне города</a:t>
            </a:r>
            <a:r>
              <a:rPr lang="ru-RU" sz="1200" b="1" dirty="0" smtClean="0">
                <a:solidFill>
                  <a:srgbClr val="002060"/>
                </a:solidFill>
                <a:latin typeface="Arial Black" pitchFamily="34" charset="0"/>
              </a:rPr>
              <a:t>.</a:t>
            </a:r>
          </a:p>
          <a:p>
            <a:r>
              <a:rPr lang="ru-RU" sz="1200" b="1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1200" b="1" dirty="0">
                <a:solidFill>
                  <a:srgbClr val="002060"/>
                </a:solidFill>
                <a:latin typeface="Arial Black" pitchFamily="34" charset="0"/>
              </a:rPr>
              <a:t>На 1985 год медалью «За оборону Ленинграда» награждено около 1 470 000 человек. Среди них 15 тысяч блокадных детей и подростков.</a:t>
            </a:r>
            <a:endParaRPr lang="ru-RU" sz="1200" b="1" dirty="0" smtClean="0">
              <a:solidFill>
                <a:srgbClr val="002060"/>
              </a:solidFill>
              <a:latin typeface="Arial Black" pitchFamily="34" charset="0"/>
            </a:endParaRPr>
          </a:p>
          <a:p>
            <a:endParaRPr lang="ru-RU" sz="1000" dirty="0" smtClean="0"/>
          </a:p>
          <a:p>
            <a:endParaRPr lang="ru-RU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Ольга\Desktop\9552198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9460" name="Picture 4" descr="http://chaltlib.ru/images/medali/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75656" y="1772816"/>
            <a:ext cx="3333750" cy="28765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475656" y="332656"/>
            <a:ext cx="7416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МЕДАЛЬ «ЗА ОБОРОНУ ОДЕССЫ»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1268760"/>
            <a:ext cx="39959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 Black" pitchFamily="34" charset="0"/>
              </a:rPr>
              <a:t>Медалью «За оборону Одессы» награждались все участники обороны Одессы — военнослужащие Красной Армии, Военно-Морского Флота и войск НКВД, а также лица из гражданского населения, принимавшие непосредственное участие в обороне. Периодом обороны Одессы считается 10 августа — 16 октября 1941 года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.</a:t>
            </a:r>
            <a:r>
              <a:rPr lang="ru-RU" b="1" i="1" dirty="0">
                <a:solidFill>
                  <a:srgbClr val="002060"/>
                </a:solidFill>
                <a:latin typeface="Arial Black" pitchFamily="34" charset="0"/>
              </a:rPr>
              <a:t> </a:t>
            </a:r>
            <a:endParaRPr lang="ru-RU" b="1" i="1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 b="1" i="1" dirty="0" smtClean="0">
                <a:solidFill>
                  <a:srgbClr val="002060"/>
                </a:solidFill>
                <a:latin typeface="Arial Black" pitchFamily="34" charset="0"/>
              </a:rPr>
              <a:t>Количество </a:t>
            </a:r>
            <a:r>
              <a:rPr lang="ru-RU" b="1" i="1" dirty="0">
                <a:solidFill>
                  <a:srgbClr val="002060"/>
                </a:solidFill>
                <a:latin typeface="Arial Black" pitchFamily="34" charset="0"/>
              </a:rPr>
              <a:t>награждений: 30000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endParaRPr lang="ru-RU" b="1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Ольга\Desktop\9552198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484" name="Picture 4" descr="http://chaltlib.ru/images/medali/1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31640" y="1484784"/>
            <a:ext cx="3333750" cy="34671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259632" y="260648"/>
            <a:ext cx="77048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МЕДАЛЬ «ЗА ОБОРОНУ </a:t>
            </a:r>
            <a:r>
              <a:rPr lang="ru-RU" sz="2800" b="1" dirty="0" smtClean="0">
                <a:solidFill>
                  <a:srgbClr val="FF0000"/>
                </a:solidFill>
              </a:rPr>
              <a:t>СТАЛИНГРАДА</a:t>
            </a:r>
            <a:r>
              <a:rPr lang="ru-RU" sz="2800" b="1" i="1" dirty="0" smtClean="0">
                <a:solidFill>
                  <a:srgbClr val="FF0000"/>
                </a:solidFill>
              </a:rPr>
              <a:t>»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60032" y="948690"/>
            <a:ext cx="410445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 Black" pitchFamily="34" charset="0"/>
              </a:rPr>
              <a:t>Медалью «За оборону Сталинграда» награждались все участники обороны Сталинграда — военнослужащие Красной Армии, Военно-Морского Флота и войск НКВД, а также лица из гражданского населения, принимавшие непосредственное участие в обороне. Периодом обороны Сталинграда считается 12 июля — 19 ноября 1942 года</a:t>
            </a: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. </a:t>
            </a:r>
            <a:r>
              <a:rPr lang="ru-RU" dirty="0">
                <a:solidFill>
                  <a:srgbClr val="002060"/>
                </a:solidFill>
                <a:latin typeface="Arial Black" pitchFamily="34" charset="0"/>
              </a:rPr>
              <a:t> По состоянию на 1 января 1995 года медалью «За оборону Сталинграда» награждено приблизительно 759 560 человек.</a:t>
            </a:r>
            <a:endParaRPr lang="ru-RU" dirty="0" smtClean="0">
              <a:solidFill>
                <a:srgbClr val="002060"/>
              </a:solidFill>
              <a:latin typeface="Arial Black" pitchFamily="34" charset="0"/>
            </a:endParaRPr>
          </a:p>
          <a:p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Ольга\Desktop\9552198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1508" name="Picture 4" descr="http://chaltlib.ru/images/medali/1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03648" y="1700808"/>
            <a:ext cx="3333750" cy="29146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331640" y="332656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МЕДАЛЬ «ЗА ОБОРОНУ МОСКВЫ»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32040" y="1196752"/>
            <a:ext cx="421196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  <a:latin typeface="Arial Black" pitchFamily="34" charset="0"/>
              </a:rPr>
              <a:t> </a:t>
            </a:r>
            <a:r>
              <a:rPr lang="ru-RU" sz="1100" dirty="0">
                <a:solidFill>
                  <a:srgbClr val="002060"/>
                </a:solidFill>
                <a:latin typeface="Arial Black" pitchFamily="34" charset="0"/>
              </a:rPr>
              <a:t>Медалью «За оборону Москвы» награждались все участники обороны Москвы:</a:t>
            </a:r>
            <a:r>
              <a:rPr lang="ru-RU" sz="11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1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100" dirty="0">
                <a:solidFill>
                  <a:srgbClr val="002060"/>
                </a:solidFill>
                <a:latin typeface="Arial Black" pitchFamily="34" charset="0"/>
              </a:rPr>
              <a:t>• все военнослужащие и вольнонаёмный состав Советской Армии и войск НКВД, участвовавшие в обороне Москвы не менее одного месяца за время с 19 октября 1941 года по 25 января 1942 года;</a:t>
            </a:r>
            <a:r>
              <a:rPr lang="ru-RU" sz="11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1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100" dirty="0">
                <a:solidFill>
                  <a:srgbClr val="002060"/>
                </a:solidFill>
                <a:latin typeface="Arial Black" pitchFamily="34" charset="0"/>
              </a:rPr>
              <a:t>• лица из гражданского населения, принимавшие непосредственное участие в обороне Москвы не менее одного месяца за время с 19 октября 1941 года по 25 января 1942 года;</a:t>
            </a:r>
            <a:r>
              <a:rPr lang="ru-RU" sz="11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1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100" dirty="0">
                <a:solidFill>
                  <a:srgbClr val="002060"/>
                </a:solidFill>
                <a:latin typeface="Arial Black" pitchFamily="34" charset="0"/>
              </a:rPr>
              <a:t>• военнослужащие частей Московской зоны ПВО и частей МПВО, а также лица из гражданского населения — наиболее активные участники обороны Москвы от воздушных налётов противника с 22 июля 1941 года по 25 января 1942 года;</a:t>
            </a:r>
            <a:r>
              <a:rPr lang="ru-RU" sz="11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1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100" dirty="0">
                <a:solidFill>
                  <a:srgbClr val="002060"/>
                </a:solidFill>
                <a:latin typeface="Arial Black" pitchFamily="34" charset="0"/>
              </a:rPr>
              <a:t>• военнослужащие и гражданские лица из населения города Москвы и Московской области, принимавшие активное участие в строительстве оборонительных рубежей и сооружений оборонительного рубежа Резервного фронта, Можайского, Подольского рубежей и Московского обвода.</a:t>
            </a:r>
            <a:r>
              <a:rPr lang="ru-RU" sz="11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11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1100" dirty="0">
                <a:solidFill>
                  <a:srgbClr val="002060"/>
                </a:solidFill>
                <a:latin typeface="Arial Black" pitchFamily="34" charset="0"/>
              </a:rPr>
              <a:t>• партизаны Московской области и активные участники обороны города-героя Тулы</a:t>
            </a:r>
            <a:r>
              <a:rPr lang="ru-RU" sz="1100" dirty="0" smtClean="0">
                <a:solidFill>
                  <a:srgbClr val="002060"/>
                </a:solidFill>
                <a:latin typeface="Arial Black" pitchFamily="34" charset="0"/>
              </a:rPr>
              <a:t>. </a:t>
            </a:r>
            <a:r>
              <a:rPr lang="ru-RU" sz="1100" dirty="0">
                <a:solidFill>
                  <a:srgbClr val="002060"/>
                </a:solidFill>
                <a:latin typeface="Arial Black" pitchFamily="34" charset="0"/>
              </a:rPr>
              <a:t>По состоянию на 1 января 1995 года медалью «За оборону Москвы» награждено приблизительно 1 028 600 человек.</a:t>
            </a:r>
            <a:endParaRPr lang="ru-RU" sz="11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endParaRPr lang="ru-RU" sz="11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165</TotalTime>
  <Words>344</Words>
  <Application>Microsoft Office PowerPoint</Application>
  <PresentationFormat>Экран (4:3)</PresentationFormat>
  <Paragraphs>112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Изящная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Ольга</cp:lastModifiedBy>
  <cp:revision>20</cp:revision>
  <dcterms:created xsi:type="dcterms:W3CDTF">2015-04-04T06:03:08Z</dcterms:created>
  <dcterms:modified xsi:type="dcterms:W3CDTF">2020-04-05T19:45:54Z</dcterms:modified>
</cp:coreProperties>
</file>